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handoutMasterIdLst>
    <p:handoutMasterId r:id="rId52"/>
  </p:handoutMasterIdLst>
  <p:sldIdLst>
    <p:sldId id="1651" r:id="rId3"/>
    <p:sldId id="1656" r:id="rId4"/>
    <p:sldId id="1657" r:id="rId5"/>
    <p:sldId id="1566" r:id="rId6"/>
    <p:sldId id="1607" r:id="rId7"/>
    <p:sldId id="1608" r:id="rId8"/>
    <p:sldId id="1609" r:id="rId9"/>
    <p:sldId id="1610" r:id="rId10"/>
    <p:sldId id="1611" r:id="rId11"/>
    <p:sldId id="1612" r:id="rId12"/>
    <p:sldId id="1618" r:id="rId13"/>
    <p:sldId id="1619" r:id="rId14"/>
    <p:sldId id="1620" r:id="rId15"/>
    <p:sldId id="1613" r:id="rId16"/>
    <p:sldId id="1622" r:id="rId17"/>
    <p:sldId id="1652" r:id="rId18"/>
    <p:sldId id="1623" r:id="rId19"/>
    <p:sldId id="1624" r:id="rId20"/>
    <p:sldId id="1625" r:id="rId21"/>
    <p:sldId id="1626" r:id="rId22"/>
    <p:sldId id="1614" r:id="rId23"/>
    <p:sldId id="1627" r:id="rId24"/>
    <p:sldId id="1628" r:id="rId25"/>
    <p:sldId id="1653" r:id="rId26"/>
    <p:sldId id="1631" r:id="rId27"/>
    <p:sldId id="1632" r:id="rId28"/>
    <p:sldId id="1633" r:id="rId29"/>
    <p:sldId id="1634" r:id="rId30"/>
    <p:sldId id="1615" r:id="rId31"/>
    <p:sldId id="1636" r:id="rId32"/>
    <p:sldId id="1637" r:id="rId33"/>
    <p:sldId id="1638" r:id="rId34"/>
    <p:sldId id="1639" r:id="rId35"/>
    <p:sldId id="1640" r:id="rId36"/>
    <p:sldId id="1641" r:id="rId37"/>
    <p:sldId id="1616" r:id="rId38"/>
    <p:sldId id="1643" r:id="rId39"/>
    <p:sldId id="1644" r:id="rId40"/>
    <p:sldId id="1645" r:id="rId41"/>
    <p:sldId id="1655" r:id="rId42"/>
    <p:sldId id="1621" r:id="rId43"/>
    <p:sldId id="1654" r:id="rId44"/>
    <p:sldId id="1617" r:id="rId45"/>
    <p:sldId id="1646" r:id="rId46"/>
    <p:sldId id="1647" r:id="rId47"/>
    <p:sldId id="1648" r:id="rId48"/>
    <p:sldId id="1649" r:id="rId49"/>
    <p:sldId id="1650" r:id="rId50"/>
  </p:sldIdLst>
  <p:sldSz cx="9144000" cy="6858000" type="screen4x3"/>
  <p:notesSz cx="7099300" cy="10234295"/>
  <p:custDataLst>
    <p:tags r:id="rId5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FFFFFF"/>
    <a:srgbClr val="692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86301" autoAdjust="0"/>
  </p:normalViewPr>
  <p:slideViewPr>
    <p:cSldViewPr>
      <p:cViewPr varScale="1">
        <p:scale>
          <a:sx n="76" d="100"/>
          <a:sy n="76" d="100"/>
        </p:scale>
        <p:origin x="-1728" y="-77"/>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gs" Target="tags/tag1.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notesMaster" Target="notesMasters/notesMaster1.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F666BEF7-2D8B-401D-B43C-DCF79CE6C5EC}" type="datetimeFigureOut">
              <a:rPr lang="zh-CN" altLang="en-US"/>
            </a:fld>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1922FD1D-76F8-427E-A872-199F45D00DDE}"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lstStyle>
            <a:lvl1pPr>
              <a:defRPr sz="1300"/>
            </a:lvl1pPr>
          </a:lstStyle>
          <a:p>
            <a:pPr>
              <a:defRPr/>
            </a:pPr>
            <a:endParaRPr lang="zh-CN" altLang="en-US"/>
          </a:p>
        </p:txBody>
      </p:sp>
      <p:sp>
        <p:nvSpPr>
          <p:cNvPr id="67587"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lstStyle>
            <a:lvl1pPr algn="r">
              <a:defRPr sz="1300"/>
            </a:lvl1pPr>
          </a:lstStyle>
          <a:p>
            <a:pPr>
              <a:defRPr/>
            </a:pPr>
            <a:endParaRPr lang="en-US" altLang="zh-CN"/>
          </a:p>
        </p:txBody>
      </p:sp>
      <p:sp>
        <p:nvSpPr>
          <p:cNvPr id="9318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lstStyle/>
          <a:p>
            <a:pPr lvl="0"/>
            <a:r>
              <a:rPr lang="en-US" altLang="zh-CN" noProof="0" smtClean="0"/>
              <a:t>Click to edit Master text styles</a:t>
            </a:r>
            <a:endParaRPr lang="en-US" altLang="zh-CN" noProof="0" smtClean="0"/>
          </a:p>
          <a:p>
            <a:pPr lvl="1"/>
            <a:r>
              <a:rPr lang="en-US" altLang="zh-CN" noProof="0" smtClean="0"/>
              <a:t>Second level</a:t>
            </a:r>
            <a:endParaRPr lang="en-US" altLang="zh-CN" noProof="0" smtClean="0"/>
          </a:p>
          <a:p>
            <a:pPr lvl="2"/>
            <a:r>
              <a:rPr lang="en-US" altLang="zh-CN" noProof="0" smtClean="0"/>
              <a:t>Third level</a:t>
            </a:r>
            <a:endParaRPr lang="en-US" altLang="zh-CN" noProof="0" smtClean="0"/>
          </a:p>
          <a:p>
            <a:pPr lvl="3"/>
            <a:r>
              <a:rPr lang="en-US" altLang="zh-CN" noProof="0" smtClean="0"/>
              <a:t>Fourth level</a:t>
            </a:r>
            <a:endParaRPr lang="en-US" altLang="zh-CN" noProof="0" smtClean="0"/>
          </a:p>
          <a:p>
            <a:pPr lvl="4"/>
            <a:r>
              <a:rPr lang="en-US" altLang="zh-CN" noProof="0" smtClean="0"/>
              <a:t>Fifth level</a:t>
            </a:r>
            <a:endParaRPr lang="en-US" altLang="zh-CN" noProof="0" smtClean="0"/>
          </a:p>
        </p:txBody>
      </p:sp>
      <p:sp>
        <p:nvSpPr>
          <p:cNvPr id="67590"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lstStyle>
            <a:lvl1pPr>
              <a:defRPr sz="1300"/>
            </a:lvl1pPr>
          </a:lstStyle>
          <a:p>
            <a:pPr>
              <a:defRPr/>
            </a:pPr>
            <a:endParaRPr lang="en-US" altLang="zh-CN"/>
          </a:p>
        </p:txBody>
      </p:sp>
      <p:sp>
        <p:nvSpPr>
          <p:cNvPr id="67591"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lstStyle>
            <a:lvl1pPr algn="r">
              <a:defRPr sz="1300"/>
            </a:lvl1pPr>
          </a:lstStyle>
          <a:p>
            <a:pPr>
              <a:defRPr/>
            </a:pPr>
            <a:fld id="{F55E24EE-3E69-497C-BB1F-12D012D428EA}"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17"/>
          <p:cNvSpPr/>
          <p:nvPr/>
        </p:nvSpPr>
        <p:spPr bwMode="gray">
          <a:xfrm>
            <a:off x="-9525" y="1447800"/>
            <a:ext cx="9164638" cy="3832225"/>
          </a:xfrm>
          <a:custGeom>
            <a:avLst/>
            <a:gdLst>
              <a:gd name="T0" fmla="*/ 2147483647 w 5773"/>
              <a:gd name="T1" fmla="*/ 2147483647 h 2414"/>
              <a:gd name="T2" fmla="*/ 2147483647 w 5773"/>
              <a:gd name="T3" fmla="*/ 2147483647 h 2414"/>
              <a:gd name="T4" fmla="*/ 2147483647 w 5773"/>
              <a:gd name="T5" fmla="*/ 2147483647 h 2414"/>
              <a:gd name="T6" fmla="*/ 2147483647 w 5773"/>
              <a:gd name="T7" fmla="*/ 2147483647 h 2414"/>
              <a:gd name="T8" fmla="*/ 2147483647 w 5773"/>
              <a:gd name="T9" fmla="*/ 2147483647 h 2414"/>
              <a:gd name="T10" fmla="*/ 2147483647 w 5773"/>
              <a:gd name="T11" fmla="*/ 2147483647 h 2414"/>
              <a:gd name="T12" fmla="*/ 2147483647 w 5773"/>
              <a:gd name="T13" fmla="*/ 2147483647 h 2414"/>
              <a:gd name="T14" fmla="*/ 2147483647 w 5773"/>
              <a:gd name="T15" fmla="*/ 2147483647 h 2414"/>
              <a:gd name="T16" fmla="*/ 2147483647 w 5773"/>
              <a:gd name="T17" fmla="*/ 2147483647 h 2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73" h="2414">
                <a:moveTo>
                  <a:pt x="12" y="124"/>
                </a:moveTo>
                <a:cubicBezTo>
                  <a:pt x="150" y="76"/>
                  <a:pt x="581" y="0"/>
                  <a:pt x="1381" y="12"/>
                </a:cubicBezTo>
                <a:cubicBezTo>
                  <a:pt x="2181" y="23"/>
                  <a:pt x="3370" y="437"/>
                  <a:pt x="4064" y="581"/>
                </a:cubicBezTo>
                <a:cubicBezTo>
                  <a:pt x="4758" y="725"/>
                  <a:pt x="5635" y="219"/>
                  <a:pt x="5773" y="118"/>
                </a:cubicBezTo>
                <a:lnTo>
                  <a:pt x="5766" y="2151"/>
                </a:lnTo>
                <a:cubicBezTo>
                  <a:pt x="4994" y="2407"/>
                  <a:pt x="4326" y="2311"/>
                  <a:pt x="3966" y="2263"/>
                </a:cubicBezTo>
                <a:cubicBezTo>
                  <a:pt x="3606" y="2215"/>
                  <a:pt x="2715" y="1873"/>
                  <a:pt x="1963" y="1897"/>
                </a:cubicBezTo>
                <a:cubicBezTo>
                  <a:pt x="1305" y="1893"/>
                  <a:pt x="0" y="2402"/>
                  <a:pt x="6" y="2407"/>
                </a:cubicBezTo>
                <a:cubicBezTo>
                  <a:pt x="12" y="2414"/>
                  <a:pt x="12" y="568"/>
                  <a:pt x="12" y="124"/>
                </a:cubicBezTo>
                <a:close/>
              </a:path>
            </a:pathLst>
          </a:custGeom>
          <a:solidFill>
            <a:schemeClr val="accent1">
              <a:alpha val="41176"/>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Freeform 18"/>
          <p:cNvSpPr/>
          <p:nvPr/>
        </p:nvSpPr>
        <p:spPr bwMode="gray">
          <a:xfrm>
            <a:off x="-9525" y="1730375"/>
            <a:ext cx="9150350" cy="3265488"/>
          </a:xfrm>
          <a:custGeom>
            <a:avLst/>
            <a:gdLst>
              <a:gd name="T0" fmla="*/ 2147483647 w 5764"/>
              <a:gd name="T1" fmla="*/ 2147483647 h 2057"/>
              <a:gd name="T2" fmla="*/ 2147483647 w 5764"/>
              <a:gd name="T3" fmla="*/ 2147483647 h 2057"/>
              <a:gd name="T4" fmla="*/ 2147483647 w 5764"/>
              <a:gd name="T5" fmla="*/ 2147483647 h 2057"/>
              <a:gd name="T6" fmla="*/ 2147483647 w 5764"/>
              <a:gd name="T7" fmla="*/ 2147483647 h 2057"/>
              <a:gd name="T8" fmla="*/ 2147483647 w 5764"/>
              <a:gd name="T9" fmla="*/ 2147483647 h 2057"/>
              <a:gd name="T10" fmla="*/ 2147483647 w 5764"/>
              <a:gd name="T11" fmla="*/ 2147483647 h 2057"/>
              <a:gd name="T12" fmla="*/ 2147483647 w 5764"/>
              <a:gd name="T13" fmla="*/ 2147483647 h 2057"/>
              <a:gd name="T14" fmla="*/ 2147483647 w 5764"/>
              <a:gd name="T15" fmla="*/ 2147483647 h 2057"/>
              <a:gd name="T16" fmla="*/ 2147483647 w 5764"/>
              <a:gd name="T17" fmla="*/ 2147483647 h 20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4" h="2057">
                <a:moveTo>
                  <a:pt x="6" y="272"/>
                </a:moveTo>
                <a:cubicBezTo>
                  <a:pt x="144" y="233"/>
                  <a:pt x="656" y="0"/>
                  <a:pt x="1453" y="10"/>
                </a:cubicBezTo>
                <a:cubicBezTo>
                  <a:pt x="2250" y="20"/>
                  <a:pt x="3475" y="403"/>
                  <a:pt x="4182" y="482"/>
                </a:cubicBezTo>
                <a:cubicBezTo>
                  <a:pt x="4890" y="561"/>
                  <a:pt x="5626" y="237"/>
                  <a:pt x="5764" y="154"/>
                </a:cubicBezTo>
                <a:lnTo>
                  <a:pt x="5764" y="1806"/>
                </a:lnTo>
                <a:cubicBezTo>
                  <a:pt x="4919" y="2052"/>
                  <a:pt x="4485" y="2057"/>
                  <a:pt x="4005" y="1994"/>
                </a:cubicBezTo>
                <a:cubicBezTo>
                  <a:pt x="3526" y="1929"/>
                  <a:pt x="2640" y="1502"/>
                  <a:pt x="1891" y="1522"/>
                </a:cubicBezTo>
                <a:cubicBezTo>
                  <a:pt x="1234" y="1519"/>
                  <a:pt x="0" y="1962"/>
                  <a:pt x="6" y="1967"/>
                </a:cubicBezTo>
                <a:cubicBezTo>
                  <a:pt x="12" y="1972"/>
                  <a:pt x="6" y="641"/>
                  <a:pt x="6" y="272"/>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 name="Group 19"/>
          <p:cNvGrpSpPr/>
          <p:nvPr/>
        </p:nvGrpSpPr>
        <p:grpSpPr bwMode="auto">
          <a:xfrm>
            <a:off x="7086600" y="1947863"/>
            <a:ext cx="533400" cy="533400"/>
            <a:chOff x="4752" y="1200"/>
            <a:chExt cx="288" cy="288"/>
          </a:xfrm>
        </p:grpSpPr>
        <p:sp>
          <p:nvSpPr>
            <p:cNvPr id="7" name="Oval 20"/>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anose="02010600030101010101" pitchFamily="2" charset="-122"/>
              </a:endParaRPr>
            </a:p>
          </p:txBody>
        </p:sp>
        <p:sp>
          <p:nvSpPr>
            <p:cNvPr id="8" name="Oval 21"/>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anose="02010600030101010101" pitchFamily="2" charset="-122"/>
              </a:endParaRPr>
            </a:p>
          </p:txBody>
        </p:sp>
      </p:grpSp>
      <p:grpSp>
        <p:nvGrpSpPr>
          <p:cNvPr id="9" name="Group 22"/>
          <p:cNvGrpSpPr/>
          <p:nvPr/>
        </p:nvGrpSpPr>
        <p:grpSpPr bwMode="auto">
          <a:xfrm>
            <a:off x="7620000" y="1371600"/>
            <a:ext cx="914400" cy="914400"/>
            <a:chOff x="4992" y="816"/>
            <a:chExt cx="576" cy="576"/>
          </a:xfrm>
        </p:grpSpPr>
        <p:sp>
          <p:nvSpPr>
            <p:cNvPr id="10" name="Oval 23"/>
            <p:cNvSpPr>
              <a:spLocks noChangeArrowheads="1"/>
            </p:cNvSpPr>
            <p:nvPr userDrawn="1"/>
          </p:nvSpPr>
          <p:spPr bwMode="gray">
            <a:xfrm>
              <a:off x="4992" y="816"/>
              <a:ext cx="576" cy="576"/>
            </a:xfrm>
            <a:prstGeom prst="ellipse">
              <a:avLst/>
            </a:prstGeom>
            <a:solidFill>
              <a:schemeClr val="accent1">
                <a:alpha val="5294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11" name="Oval 24"/>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anose="02010600030101010101" pitchFamily="2" charset="-122"/>
              </a:endParaRPr>
            </a:p>
          </p:txBody>
        </p:sp>
      </p:grpSp>
      <p:grpSp>
        <p:nvGrpSpPr>
          <p:cNvPr id="12" name="Group 25"/>
          <p:cNvGrpSpPr/>
          <p:nvPr/>
        </p:nvGrpSpPr>
        <p:grpSpPr bwMode="auto">
          <a:xfrm>
            <a:off x="304800" y="3429000"/>
            <a:ext cx="1295400" cy="1371600"/>
            <a:chOff x="4992" y="816"/>
            <a:chExt cx="576" cy="576"/>
          </a:xfrm>
        </p:grpSpPr>
        <p:sp>
          <p:nvSpPr>
            <p:cNvPr id="13" name="Oval 26"/>
            <p:cNvSpPr>
              <a:spLocks noChangeArrowheads="1"/>
            </p:cNvSpPr>
            <p:nvPr userDrawn="1"/>
          </p:nvSpPr>
          <p:spPr bwMode="gray">
            <a:xfrm>
              <a:off x="4992" y="816"/>
              <a:ext cx="576" cy="576"/>
            </a:xfrm>
            <a:prstGeom prst="ellipse">
              <a:avLst/>
            </a:prstGeom>
            <a:solidFill>
              <a:schemeClr val="tx2">
                <a:alpha val="5294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14" name="Oval 27"/>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anose="02010600030101010101" pitchFamily="2" charset="-122"/>
              </a:endParaRPr>
            </a:p>
          </p:txBody>
        </p:sp>
      </p:grpSp>
      <p:grpSp>
        <p:nvGrpSpPr>
          <p:cNvPr id="15" name="Group 16"/>
          <p:cNvGrpSpPr/>
          <p:nvPr/>
        </p:nvGrpSpPr>
        <p:grpSpPr bwMode="auto">
          <a:xfrm>
            <a:off x="228600" y="304800"/>
            <a:ext cx="1079500" cy="633413"/>
            <a:chOff x="2680" y="3678"/>
            <a:chExt cx="680" cy="399"/>
          </a:xfrm>
        </p:grpSpPr>
        <p:sp>
          <p:nvSpPr>
            <p:cNvPr id="16" name="Text Box 14"/>
            <p:cNvSpPr txBox="1">
              <a:spLocks noChangeArrowheads="1"/>
            </p:cNvSpPr>
            <p:nvPr/>
          </p:nvSpPr>
          <p:spPr bwMode="gray">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zh-CN" sz="2400" b="1" smtClean="0">
                  <a:solidFill>
                    <a:schemeClr val="tx2"/>
                  </a:solidFill>
                  <a:ea typeface="宋体" panose="02010600030101010101" pitchFamily="2" charset="-122"/>
                </a:rPr>
                <a:t>LOGO</a:t>
              </a:r>
              <a:endParaRPr lang="en-US" altLang="zh-CN" sz="2400" b="1" smtClean="0">
                <a:solidFill>
                  <a:schemeClr val="tx2"/>
                </a:solidFill>
                <a:ea typeface="宋体" panose="02010600030101010101" pitchFamily="2" charset="-122"/>
              </a:endParaRPr>
            </a:p>
          </p:txBody>
        </p:sp>
        <p:sp>
          <p:nvSpPr>
            <p:cNvPr id="17" name="AutoShape 15"/>
            <p:cNvSpPr>
              <a:spLocks noChangeArrowheads="1"/>
            </p:cNvSpPr>
            <p:nvPr/>
          </p:nvSpPr>
          <p:spPr bwMode="gray">
            <a:xfrm rot="5400000">
              <a:off x="2928" y="3493"/>
              <a:ext cx="172" cy="542"/>
            </a:xfrm>
            <a:prstGeom prst="moon">
              <a:avLst>
                <a:gd name="adj" fmla="val 21208"/>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grpSp>
      <p:sp>
        <p:nvSpPr>
          <p:cNvPr id="3074" name="Rectangle 2"/>
          <p:cNvSpPr>
            <a:spLocks noGrp="1" noChangeArrowheads="1"/>
          </p:cNvSpPr>
          <p:nvPr>
            <p:ph type="ctrTitle"/>
          </p:nvPr>
        </p:nvSpPr>
        <p:spPr>
          <a:xfrm>
            <a:off x="1143000" y="2590800"/>
            <a:ext cx="7086600" cy="1012825"/>
          </a:xfrm>
          <a:effectLst>
            <a:outerShdw dist="53882" dir="2700000" algn="ctr" rotWithShape="0">
              <a:schemeClr val="tx1"/>
            </a:outerShdw>
          </a:effectLst>
        </p:spPr>
        <p:txBody>
          <a:bodyPr/>
          <a:lstStyle>
            <a:lvl1pPr>
              <a:defRPr sz="4800"/>
            </a:lvl1pPr>
          </a:lstStyle>
          <a:p>
            <a:pPr lvl="0"/>
            <a:r>
              <a:rPr lang="en-US" altLang="zh-CN" noProof="0" smtClean="0"/>
              <a:t>Click to edit Master title style</a:t>
            </a:r>
            <a:endParaRPr lang="en-US" altLang="zh-CN" noProof="0" smtClean="0"/>
          </a:p>
        </p:txBody>
      </p:sp>
      <p:sp>
        <p:nvSpPr>
          <p:cNvPr id="3075" name="Rectangle 3"/>
          <p:cNvSpPr>
            <a:spLocks noGrp="1" noChangeArrowheads="1"/>
          </p:cNvSpPr>
          <p:nvPr>
            <p:ph type="subTitle" idx="1"/>
          </p:nvPr>
        </p:nvSpPr>
        <p:spPr bwMode="white">
          <a:xfrm>
            <a:off x="1295400" y="3581400"/>
            <a:ext cx="6705600" cy="381000"/>
          </a:xfrm>
        </p:spPr>
        <p:txBody>
          <a:bodyPr/>
          <a:lstStyle>
            <a:lvl1pPr marL="0" indent="0" algn="ctr">
              <a:buFont typeface="Wingdings" panose="05000000000000000000" pitchFamily="2" charset="2"/>
              <a:buNone/>
              <a:defRPr sz="2000"/>
            </a:lvl1pPr>
          </a:lstStyle>
          <a:p>
            <a:pPr lvl="0"/>
            <a:r>
              <a:rPr lang="en-US" altLang="zh-CN" noProof="0" smtClean="0"/>
              <a:t>Click to edit Master subtitle style</a:t>
            </a:r>
            <a:endParaRPr lang="en-US" altLang="zh-CN" noProof="0" smtClean="0"/>
          </a:p>
        </p:txBody>
      </p:sp>
      <p:sp>
        <p:nvSpPr>
          <p:cNvPr id="18" name="Rectangle 4"/>
          <p:cNvSpPr>
            <a:spLocks noGrp="1" noChangeArrowheads="1"/>
          </p:cNvSpPr>
          <p:nvPr>
            <p:ph type="dt" sz="half" idx="10"/>
          </p:nvPr>
        </p:nvSpPr>
        <p:spPr>
          <a:xfrm>
            <a:off x="457200" y="6477000"/>
            <a:ext cx="2133600" cy="244475"/>
          </a:xfrm>
        </p:spPr>
        <p:txBody>
          <a:bodyPr/>
          <a:lstStyle>
            <a:lvl1pPr>
              <a:defRPr sz="1200"/>
            </a:lvl1pPr>
          </a:lstStyle>
          <a:p>
            <a:pPr>
              <a:defRPr/>
            </a:pPr>
            <a:endParaRPr lang="en-US" altLang="zh-CN"/>
          </a:p>
        </p:txBody>
      </p:sp>
      <p:sp>
        <p:nvSpPr>
          <p:cNvPr id="19" name="Rectangle 5"/>
          <p:cNvSpPr>
            <a:spLocks noGrp="1" noChangeArrowheads="1"/>
          </p:cNvSpPr>
          <p:nvPr>
            <p:ph type="ftr" sz="quarter" idx="11"/>
          </p:nvPr>
        </p:nvSpPr>
        <p:spPr>
          <a:xfrm>
            <a:off x="3124200" y="6477000"/>
            <a:ext cx="2895600" cy="244475"/>
          </a:xfrm>
        </p:spPr>
        <p:txBody>
          <a:bodyPr/>
          <a:lstStyle>
            <a:lvl1pPr>
              <a:defRPr sz="1200"/>
            </a:lvl1pPr>
          </a:lstStyle>
          <a:p>
            <a:pPr>
              <a:defRPr/>
            </a:pPr>
            <a:endParaRPr lang="en-US" altLang="zh-CN"/>
          </a:p>
        </p:txBody>
      </p:sp>
      <p:sp>
        <p:nvSpPr>
          <p:cNvPr id="20" name="Rectangle 6"/>
          <p:cNvSpPr>
            <a:spLocks noGrp="1" noChangeArrowheads="1"/>
          </p:cNvSpPr>
          <p:nvPr>
            <p:ph type="sldNum" sz="quarter" idx="12"/>
          </p:nvPr>
        </p:nvSpPr>
        <p:spPr>
          <a:xfrm>
            <a:off x="6553200" y="6477000"/>
            <a:ext cx="2133600" cy="244475"/>
          </a:xfrm>
        </p:spPr>
        <p:txBody>
          <a:bodyPr/>
          <a:lstStyle>
            <a:lvl1pPr>
              <a:defRPr sz="1200"/>
            </a:lvl1pPr>
          </a:lstStyle>
          <a:p>
            <a:pPr>
              <a:defRPr/>
            </a:pPr>
            <a:fld id="{832872EB-7E80-41BF-B4A0-4E4CEF945AB2}" type="slidenum">
              <a:rPr lang="zh-CN" altLang="en-US"/>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EB27648-882D-426C-AD45-9EAA508B8C9D}"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685800"/>
            <a:ext cx="2057400"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685800"/>
            <a:ext cx="6019800"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B0ED39C-9FC7-40B8-82B2-3A8FC76ECB33}"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685800"/>
            <a:ext cx="7391400"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828800"/>
            <a:ext cx="8229600" cy="44958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EBD4456-A6C8-4F3F-A9B4-6BA24885BF3A}" type="slidenum">
              <a:rPr lang="zh-CN" altLang="en-US"/>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9D95580-59A0-48B5-9E5B-8B28957F4F4D}" type="slidenum">
              <a:rPr lang="zh-CN" altLang="en-US"/>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5ED81711-F8FA-47A9-9F14-E27645B6FFE4}"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9A496A7-B588-44E0-A824-711D1E25AC61}"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7A01A751-885F-420B-BD30-8F4AA1D0BE6C}"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AD88CACF-74BD-45F8-B281-4203110EA98E}"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E09E59F8-7066-4D28-9DF4-346B736D7EEC}"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C78ABBD-6C7F-449E-9C24-E440D65DEF00}"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298E4A8-8D5D-40FF-9104-6ECC5BDF28AC}"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vmlDrawing" Target="../drawings/vmlDrawing1.vml"/><Relationship Id="rId14" Type="http://schemas.openxmlformats.org/officeDocument/2006/relationships/image" Target="../media/image2.png"/><Relationship Id="rId13" Type="http://schemas.openxmlformats.org/officeDocument/2006/relationships/oleObject" Target="../embeddings/oleObject1.bin"/><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7"/>
          <p:cNvGraphicFramePr>
            <a:graphicFrameLocks noChangeAspect="1"/>
          </p:cNvGraphicFramePr>
          <p:nvPr/>
        </p:nvGraphicFramePr>
        <p:xfrm>
          <a:off x="0" y="0"/>
          <a:ext cx="9144000" cy="1200150"/>
        </p:xfrm>
        <a:graphic>
          <a:graphicData uri="http://schemas.openxmlformats.org/presentationml/2006/ole">
            <mc:AlternateContent xmlns:mc="http://schemas.openxmlformats.org/markup-compatibility/2006">
              <mc:Choice xmlns:v="urn:schemas-microsoft-com:vml" Requires="v">
                <p:oleObj spid="_x0000_s1587" name="Image" r:id="rId13" imgW="9563100" imgH="1600200" progId="Photoshop.Image.6">
                  <p:embed/>
                </p:oleObj>
              </mc:Choice>
              <mc:Fallback>
                <p:oleObj name="Image" r:id="rId13" imgW="9563100" imgH="1600200" progId="Photoshop.Image.6">
                  <p:embed/>
                  <p:pic>
                    <p:nvPicPr>
                      <p:cNvPr id="0"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white">
                      <a:xfrm>
                        <a:off x="0" y="0"/>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Freeform 16"/>
          <p:cNvSpPr/>
          <p:nvPr/>
        </p:nvSpPr>
        <p:spPr bwMode="gray">
          <a:xfrm>
            <a:off x="-11113" y="280988"/>
            <a:ext cx="9155113" cy="1620837"/>
          </a:xfrm>
          <a:custGeom>
            <a:avLst/>
            <a:gdLst>
              <a:gd name="T0" fmla="*/ 2147483647 w 5767"/>
              <a:gd name="T1" fmla="*/ 2147483647 h 1021"/>
              <a:gd name="T2" fmla="*/ 2147483647 w 5767"/>
              <a:gd name="T3" fmla="*/ 2147483647 h 1021"/>
              <a:gd name="T4" fmla="*/ 2147483647 w 5767"/>
              <a:gd name="T5" fmla="*/ 2147483647 h 1021"/>
              <a:gd name="T6" fmla="*/ 2147483647 w 5767"/>
              <a:gd name="T7" fmla="*/ 0 h 1021"/>
              <a:gd name="T8" fmla="*/ 2147483647 w 5767"/>
              <a:gd name="T9" fmla="*/ 2147483647 h 1021"/>
              <a:gd name="T10" fmla="*/ 2147483647 w 5767"/>
              <a:gd name="T11" fmla="*/ 2147483647 h 1021"/>
              <a:gd name="T12" fmla="*/ 2147483647 w 5767"/>
              <a:gd name="T13" fmla="*/ 2147483647 h 1021"/>
              <a:gd name="T14" fmla="*/ 2147483647 w 5767"/>
              <a:gd name="T15" fmla="*/ 2147483647 h 1021"/>
              <a:gd name="T16" fmla="*/ 2147483647 w 5767"/>
              <a:gd name="T17" fmla="*/ 2147483647 h 10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176"/>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8" name="Freeform 17"/>
          <p:cNvSpPr/>
          <p:nvPr/>
        </p:nvSpPr>
        <p:spPr bwMode="gray">
          <a:xfrm>
            <a:off x="-20638" y="533400"/>
            <a:ext cx="9161463" cy="1006475"/>
          </a:xfrm>
          <a:custGeom>
            <a:avLst/>
            <a:gdLst>
              <a:gd name="T0" fmla="*/ 2147483647 w 5771"/>
              <a:gd name="T1" fmla="*/ 2147483647 h 634"/>
              <a:gd name="T2" fmla="*/ 2147483647 w 5771"/>
              <a:gd name="T3" fmla="*/ 2147483647 h 634"/>
              <a:gd name="T4" fmla="*/ 2147483647 w 5771"/>
              <a:gd name="T5" fmla="*/ 2147483647 h 634"/>
              <a:gd name="T6" fmla="*/ 2147483647 w 5771"/>
              <a:gd name="T7" fmla="*/ 2147483647 h 634"/>
              <a:gd name="T8" fmla="*/ 2147483647 w 5771"/>
              <a:gd name="T9" fmla="*/ 2147483647 h 634"/>
              <a:gd name="T10" fmla="*/ 2147483647 w 5771"/>
              <a:gd name="T11" fmla="*/ 2147483647 h 634"/>
              <a:gd name="T12" fmla="*/ 2147483647 w 5771"/>
              <a:gd name="T13" fmla="*/ 2147483647 h 634"/>
              <a:gd name="T14" fmla="*/ 2147483647 w 5771"/>
              <a:gd name="T15" fmla="*/ 2147483647 h 634"/>
              <a:gd name="T16" fmla="*/ 2147483647 w 5771"/>
              <a:gd name="T17" fmla="*/ 2147483647 h 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29" name="Group 18"/>
          <p:cNvGrpSpPr/>
          <p:nvPr/>
        </p:nvGrpSpPr>
        <p:grpSpPr bwMode="auto">
          <a:xfrm>
            <a:off x="7740650" y="347663"/>
            <a:ext cx="387350" cy="366712"/>
            <a:chOff x="4752" y="1200"/>
            <a:chExt cx="288" cy="288"/>
          </a:xfrm>
        </p:grpSpPr>
        <p:sp>
          <p:nvSpPr>
            <p:cNvPr id="1043" name="Oval 19"/>
            <p:cNvSpPr>
              <a:spLocks noChangeArrowheads="1"/>
            </p:cNvSpPr>
            <p:nvPr userDrawn="1"/>
          </p:nvSpPr>
          <p:spPr bwMode="gray">
            <a:xfrm>
              <a:off x="4752" y="1200"/>
              <a:ext cx="288" cy="288"/>
            </a:xfrm>
            <a:prstGeom prst="ellipse">
              <a:avLst/>
            </a:prstGeom>
            <a:gradFill rotWithShape="1">
              <a:gsLst>
                <a:gs pos="0">
                  <a:schemeClr val="tx2">
                    <a:gamma/>
                    <a:tint val="25490"/>
                    <a:invGamma/>
                  </a:schemeClr>
                </a:gs>
                <a:gs pos="100000">
                  <a:schemeClr val="tx2">
                    <a:alpha val="31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anose="02010600030101010101" pitchFamily="2" charset="-122"/>
              </a:endParaRPr>
            </a:p>
          </p:txBody>
        </p:sp>
        <p:sp>
          <p:nvSpPr>
            <p:cNvPr id="1044" name="Oval 20"/>
            <p:cNvSpPr>
              <a:spLocks noChangeArrowheads="1"/>
            </p:cNvSpPr>
            <p:nvPr userDrawn="1"/>
          </p:nvSpPr>
          <p:spPr bwMode="gray">
            <a:xfrm>
              <a:off x="4752" y="1200"/>
              <a:ext cx="192" cy="192"/>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anose="02010600030101010101" pitchFamily="2" charset="-122"/>
              </a:endParaRPr>
            </a:p>
          </p:txBody>
        </p:sp>
      </p:grpSp>
      <p:grpSp>
        <p:nvGrpSpPr>
          <p:cNvPr id="1030" name="Group 21"/>
          <p:cNvGrpSpPr/>
          <p:nvPr/>
        </p:nvGrpSpPr>
        <p:grpSpPr bwMode="auto">
          <a:xfrm>
            <a:off x="8153400" y="53975"/>
            <a:ext cx="609600" cy="592138"/>
            <a:chOff x="4992" y="816"/>
            <a:chExt cx="576" cy="576"/>
          </a:xfrm>
        </p:grpSpPr>
        <p:sp>
          <p:nvSpPr>
            <p:cNvPr id="1039" name="Oval 22"/>
            <p:cNvSpPr>
              <a:spLocks noChangeArrowheads="1"/>
            </p:cNvSpPr>
            <p:nvPr userDrawn="1"/>
          </p:nvSpPr>
          <p:spPr bwMode="gray">
            <a:xfrm>
              <a:off x="4992" y="816"/>
              <a:ext cx="576" cy="576"/>
            </a:xfrm>
            <a:prstGeom prst="ellipse">
              <a:avLst/>
            </a:prstGeom>
            <a:solidFill>
              <a:schemeClr val="accent1">
                <a:alpha val="5294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1047" name="Oval 23"/>
            <p:cNvSpPr>
              <a:spLocks noChangeArrowheads="1"/>
            </p:cNvSpPr>
            <p:nvPr userDrawn="1"/>
          </p:nvSpPr>
          <p:spPr bwMode="gray">
            <a:xfrm>
              <a:off x="4992" y="912"/>
              <a:ext cx="480" cy="385"/>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anose="02010600030101010101" pitchFamily="2" charset="-122"/>
              </a:endParaRPr>
            </a:p>
          </p:txBody>
        </p:sp>
      </p:grpSp>
      <p:grpSp>
        <p:nvGrpSpPr>
          <p:cNvPr id="1031" name="Group 24"/>
          <p:cNvGrpSpPr/>
          <p:nvPr/>
        </p:nvGrpSpPr>
        <p:grpSpPr bwMode="auto">
          <a:xfrm>
            <a:off x="171450" y="819150"/>
            <a:ext cx="720725" cy="762000"/>
            <a:chOff x="4992" y="816"/>
            <a:chExt cx="576" cy="576"/>
          </a:xfrm>
        </p:grpSpPr>
        <p:sp>
          <p:nvSpPr>
            <p:cNvPr id="1037" name="Oval 25"/>
            <p:cNvSpPr>
              <a:spLocks noChangeArrowheads="1"/>
            </p:cNvSpPr>
            <p:nvPr userDrawn="1"/>
          </p:nvSpPr>
          <p:spPr bwMode="gray">
            <a:xfrm>
              <a:off x="4992" y="816"/>
              <a:ext cx="576" cy="576"/>
            </a:xfrm>
            <a:prstGeom prst="ellipse">
              <a:avLst/>
            </a:prstGeom>
            <a:solidFill>
              <a:schemeClr val="tx2">
                <a:alpha val="5294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1050" name="Oval 26"/>
            <p:cNvSpPr>
              <a:spLocks noChangeArrowheads="1"/>
            </p:cNvSpPr>
            <p:nvPr userDrawn="1"/>
          </p:nvSpPr>
          <p:spPr bwMode="gray">
            <a:xfrm>
              <a:off x="4992" y="912"/>
              <a:ext cx="480" cy="384"/>
            </a:xfrm>
            <a:prstGeom prst="ellipse">
              <a:avLst/>
            </a:prstGeom>
            <a:gradFill rotWithShape="1">
              <a:gsLst>
                <a:gs pos="0">
                  <a:schemeClr val="bg1"/>
                </a:gs>
                <a:gs pos="100000">
                  <a:schemeClr val="bg1">
                    <a:gamma/>
                    <a:tint val="34902"/>
                    <a:invGamma/>
                    <a:alpha val="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ea typeface="宋体" panose="02010600030101010101" pitchFamily="2" charset="-122"/>
              </a:endParaRPr>
            </a:p>
          </p:txBody>
        </p:sp>
      </p:grpSp>
      <p:sp>
        <p:nvSpPr>
          <p:cNvPr id="1032" name="Rectangle 3"/>
          <p:cNvSpPr>
            <a:spLocks noGrp="1" noChangeArrowheads="1"/>
          </p:cNvSpPr>
          <p:nvPr>
            <p:ph type="body" idx="1"/>
          </p:nvPr>
        </p:nvSpPr>
        <p:spPr bwMode="auto">
          <a:xfrm>
            <a:off x="457200" y="18288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zh-CN" smtClean="0"/>
              <a:t>Click to edit Master text styles</a:t>
            </a:r>
            <a:endParaRPr lang="en-US" altLang="zh-CN" smtClean="0"/>
          </a:p>
          <a:p>
            <a:pPr lvl="1"/>
            <a:r>
              <a:rPr lang="en-US" altLang="zh-CN" smtClean="0"/>
              <a:t>Second level</a:t>
            </a:r>
            <a:endParaRPr lang="en-US" altLang="zh-CN" smtClean="0"/>
          </a:p>
          <a:p>
            <a:pPr lvl="2"/>
            <a:r>
              <a:rPr lang="en-US" altLang="zh-CN" smtClean="0"/>
              <a:t>Third level</a:t>
            </a:r>
            <a:endParaRPr lang="en-US" altLang="zh-CN" smtClean="0"/>
          </a:p>
          <a:p>
            <a:pPr lvl="3"/>
            <a:r>
              <a:rPr lang="en-US" altLang="zh-CN" smtClean="0"/>
              <a:t>Fourth level</a:t>
            </a:r>
            <a:endParaRPr lang="en-US" altLang="zh-CN" smtClean="0"/>
          </a:p>
          <a:p>
            <a:pPr lvl="4"/>
            <a:r>
              <a:rPr lang="en-US" altLang="zh-CN" smtClean="0"/>
              <a:t>Fifth level</a:t>
            </a:r>
            <a:endParaRPr lang="en-US" altLang="zh-CN" smtClean="0"/>
          </a:p>
        </p:txBody>
      </p:sp>
      <p:sp>
        <p:nvSpPr>
          <p:cNvPr id="2"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ea typeface="宋体" panose="02010600030101010101" pitchFamily="2" charset="-122"/>
              </a:defRPr>
            </a:lvl1pPr>
          </a:lstStyle>
          <a:p>
            <a:pPr>
              <a:defRPr/>
            </a:pPr>
            <a:endParaRPr lang="en-US" altLang="zh-CN"/>
          </a:p>
        </p:txBody>
      </p:sp>
      <p:sp>
        <p:nvSpPr>
          <p:cNvPr id="3"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ea typeface="宋体" panose="02010600030101010101" pitchFamily="2" charset="-122"/>
              </a:defRPr>
            </a:lvl1pPr>
          </a:lstStyle>
          <a:p>
            <a:pPr>
              <a:defRPr/>
            </a:pPr>
            <a:endParaRPr lang="en-US" altLang="zh-CN"/>
          </a:p>
        </p:txBody>
      </p:sp>
      <p:sp>
        <p:nvSpPr>
          <p:cNvPr id="4"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ea typeface="宋体" panose="02010600030101010101" pitchFamily="2" charset="-122"/>
              </a:defRPr>
            </a:lvl1pPr>
          </a:lstStyle>
          <a:p>
            <a:pPr>
              <a:defRPr/>
            </a:pPr>
            <a:fld id="{6E323B8C-2CEA-4D92-98B9-70CB86DD5CB5}" type="slidenum">
              <a:rPr lang="zh-CN" altLang="en-US"/>
            </a:fld>
            <a:endParaRPr lang="en-US" altLang="zh-CN"/>
          </a:p>
        </p:txBody>
      </p:sp>
      <p:sp>
        <p:nvSpPr>
          <p:cNvPr id="1036" name="Rectangle 2"/>
          <p:cNvSpPr>
            <a:spLocks noGrp="1" noChangeArrowheads="1"/>
          </p:cNvSpPr>
          <p:nvPr>
            <p:ph type="title"/>
          </p:nvPr>
        </p:nvSpPr>
        <p:spPr bwMode="white">
          <a:xfrm>
            <a:off x="914400" y="685800"/>
            <a:ext cx="73914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lstStyle/>
          <a:p>
            <a:pPr lvl="0"/>
            <a:r>
              <a:rPr lang="en-US" altLang="zh-CN" smtClean="0"/>
              <a:t>Click to edit Master title style</a:t>
            </a:r>
            <a:endParaRPr lang="en-US" altLang="zh-CN"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685800"/>
            <a:ext cx="8305800" cy="563563"/>
          </a:xfrm>
        </p:spPr>
        <p:txBody>
          <a:bodyPr/>
          <a:lstStyle/>
          <a:p>
            <a:pPr eaLnBrk="1" hangingPunct="1"/>
            <a:r>
              <a:rPr lang="zh-CN" altLang="en-US" sz="3200" dirty="0" smtClean="0">
                <a:solidFill>
                  <a:schemeClr val="tx1"/>
                </a:solidFill>
                <a:latin typeface="黑体" panose="02010609060101010101" pitchFamily="49" charset="-122"/>
                <a:ea typeface="黑体" panose="02010609060101010101" pitchFamily="49" charset="-122"/>
              </a:rPr>
              <a:t>编制依据</a:t>
            </a:r>
            <a:endParaRPr lang="zh-CN" altLang="en-US" sz="3200" dirty="0" smtClean="0">
              <a:solidFill>
                <a:schemeClr val="tx1"/>
              </a:solidFill>
              <a:latin typeface="黑体" panose="02010609060101010101" pitchFamily="49" charset="-122"/>
              <a:ea typeface="黑体" panose="02010609060101010101" pitchFamily="49" charset="-122"/>
            </a:endParaRPr>
          </a:p>
        </p:txBody>
      </p:sp>
      <p:sp>
        <p:nvSpPr>
          <p:cNvPr id="4" name="Rectangle 2"/>
          <p:cNvSpPr txBox="1">
            <a:spLocks noChangeArrowheads="1"/>
          </p:cNvSpPr>
          <p:nvPr/>
        </p:nvSpPr>
        <p:spPr bwMode="white">
          <a:xfrm>
            <a:off x="525651" y="1752600"/>
            <a:ext cx="8001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457200" indent="-457200" algn="just" eaLnBrk="1" hangingPunct="1">
              <a:lnSpc>
                <a:spcPct val="125000"/>
              </a:lnSpc>
              <a:buFont typeface="+mj-lt"/>
              <a:buAutoNum type="arabicPeriod"/>
            </a:pPr>
            <a:r>
              <a:rPr lang="zh-CN" altLang="en-US" sz="2400" kern="0" dirty="0" smtClean="0">
                <a:solidFill>
                  <a:schemeClr val="tx1"/>
                </a:solidFill>
                <a:ea typeface="宋体" panose="02010600030101010101" pitchFamily="2" charset="-122"/>
              </a:rPr>
              <a:t>福建省</a:t>
            </a:r>
            <a:r>
              <a:rPr lang="zh-CN" altLang="en-US" sz="2400" kern="0" dirty="0">
                <a:solidFill>
                  <a:schemeClr val="tx1"/>
                </a:solidFill>
                <a:ea typeface="宋体" panose="02010600030101010101" pitchFamily="2" charset="-122"/>
              </a:rPr>
              <a:t>“十四五”数字福建专项</a:t>
            </a:r>
            <a:r>
              <a:rPr lang="zh-CN" altLang="en-US" sz="2400" kern="0" dirty="0" smtClean="0">
                <a:solidFill>
                  <a:schemeClr val="tx1"/>
                </a:solidFill>
                <a:ea typeface="宋体" panose="02010600030101010101" pitchFamily="2" charset="-122"/>
              </a:rPr>
              <a:t>规划</a:t>
            </a:r>
            <a:endParaRPr lang="en-US" altLang="zh-CN" sz="2400" kern="0" dirty="0" smtClean="0">
              <a:solidFill>
                <a:schemeClr val="tx1"/>
              </a:solidFill>
              <a:ea typeface="宋体" panose="02010600030101010101" pitchFamily="2" charset="-122"/>
            </a:endParaRPr>
          </a:p>
          <a:p>
            <a:pPr marL="457200" indent="-457200" algn="just" eaLnBrk="1" hangingPunct="1">
              <a:lnSpc>
                <a:spcPct val="125000"/>
              </a:lnSpc>
              <a:buFont typeface="+mj-lt"/>
              <a:buAutoNum type="arabicPeriod"/>
            </a:pPr>
            <a:r>
              <a:rPr lang="zh-CN" altLang="en-US" sz="2400" kern="0" dirty="0" smtClean="0">
                <a:solidFill>
                  <a:schemeClr val="tx1"/>
                </a:solidFill>
                <a:ea typeface="宋体" panose="02010600030101010101" pitchFamily="2" charset="-122"/>
              </a:rPr>
              <a:t>福建省</a:t>
            </a:r>
            <a:r>
              <a:rPr lang="zh-CN" altLang="en-US" sz="2400" kern="0" dirty="0">
                <a:solidFill>
                  <a:schemeClr val="tx1"/>
                </a:solidFill>
                <a:ea typeface="宋体" panose="02010600030101010101" pitchFamily="2" charset="-122"/>
              </a:rPr>
              <a:t>做大做强做优数字经济行动计划（</a:t>
            </a:r>
            <a:r>
              <a:rPr lang="en-US" altLang="zh-CN" sz="2400" kern="0" dirty="0">
                <a:solidFill>
                  <a:schemeClr val="tx1"/>
                </a:solidFill>
                <a:ea typeface="宋体" panose="02010600030101010101" pitchFamily="2" charset="-122"/>
              </a:rPr>
              <a:t>2022-2025</a:t>
            </a:r>
            <a:r>
              <a:rPr lang="zh-CN" altLang="en-US" sz="2400" kern="0" dirty="0">
                <a:solidFill>
                  <a:schemeClr val="tx1"/>
                </a:solidFill>
                <a:ea typeface="宋体" panose="02010600030101010101" pitchFamily="2" charset="-122"/>
              </a:rPr>
              <a:t>年</a:t>
            </a:r>
            <a:r>
              <a:rPr lang="zh-CN" altLang="en-US" sz="2400" kern="0" dirty="0" smtClean="0">
                <a:solidFill>
                  <a:schemeClr val="tx1"/>
                </a:solidFill>
                <a:ea typeface="宋体" panose="02010600030101010101" pitchFamily="2" charset="-122"/>
              </a:rPr>
              <a:t>）</a:t>
            </a:r>
            <a:endParaRPr lang="en-US" altLang="zh-CN" sz="2400" kern="0" dirty="0" smtClean="0">
              <a:solidFill>
                <a:schemeClr val="tx1"/>
              </a:solidFill>
              <a:ea typeface="宋体" panose="02010600030101010101" pitchFamily="2" charset="-122"/>
            </a:endParaRPr>
          </a:p>
          <a:p>
            <a:pPr marL="457200" indent="-457200" algn="just" eaLnBrk="1" hangingPunct="1">
              <a:lnSpc>
                <a:spcPct val="125000"/>
              </a:lnSpc>
              <a:buFont typeface="+mj-lt"/>
              <a:buAutoNum type="arabicPeriod"/>
            </a:pPr>
            <a:r>
              <a:rPr lang="zh-CN" altLang="en-US" sz="2400" kern="0" dirty="0" smtClean="0">
                <a:solidFill>
                  <a:schemeClr val="tx1"/>
                </a:solidFill>
                <a:ea typeface="宋体" panose="02010600030101010101" pitchFamily="2" charset="-122"/>
              </a:rPr>
              <a:t>福州市</a:t>
            </a:r>
            <a:r>
              <a:rPr lang="zh-CN" altLang="en-US" sz="2400" kern="0" dirty="0">
                <a:solidFill>
                  <a:schemeClr val="tx1"/>
                </a:solidFill>
                <a:ea typeface="宋体" panose="02010600030101010101" pitchFamily="2" charset="-122"/>
              </a:rPr>
              <a:t>“十四五”数字福州专项</a:t>
            </a:r>
            <a:r>
              <a:rPr lang="zh-CN" altLang="en-US" sz="2400" kern="0" dirty="0" smtClean="0">
                <a:solidFill>
                  <a:schemeClr val="tx1"/>
                </a:solidFill>
                <a:ea typeface="宋体" panose="02010600030101010101" pitchFamily="2" charset="-122"/>
              </a:rPr>
              <a:t>规划</a:t>
            </a:r>
            <a:endParaRPr lang="en-US" altLang="zh-CN" sz="2400" kern="0" dirty="0" smtClean="0">
              <a:solidFill>
                <a:schemeClr val="tx1"/>
              </a:solidFill>
              <a:ea typeface="宋体" panose="02010600030101010101" pitchFamily="2" charset="-122"/>
            </a:endParaRPr>
          </a:p>
          <a:p>
            <a:pPr marL="457200" indent="-457200" algn="just" eaLnBrk="1" hangingPunct="1">
              <a:lnSpc>
                <a:spcPct val="125000"/>
              </a:lnSpc>
              <a:buFont typeface="+mj-lt"/>
              <a:buAutoNum type="arabicPeriod"/>
            </a:pPr>
            <a:r>
              <a:rPr lang="zh-CN" altLang="en-US" sz="2400" kern="0" dirty="0">
                <a:solidFill>
                  <a:schemeClr val="tx1"/>
                </a:solidFill>
                <a:ea typeface="宋体" panose="02010600030101010101" pitchFamily="2" charset="-122"/>
              </a:rPr>
              <a:t>国家数字经济创新发展试验区（福州）工作方案</a:t>
            </a:r>
            <a:endParaRPr lang="en-US" altLang="zh-CN" sz="2400" kern="0" dirty="0" smtClean="0">
              <a:solidFill>
                <a:schemeClr val="tx1"/>
              </a:solidFill>
              <a:ea typeface="宋体" panose="02010600030101010101" pitchFamily="2" charset="-122"/>
            </a:endParaRPr>
          </a:p>
          <a:p>
            <a:pPr marL="457200" indent="-457200" algn="just" eaLnBrk="1" hangingPunct="1">
              <a:lnSpc>
                <a:spcPct val="125000"/>
              </a:lnSpc>
              <a:buFont typeface="+mj-lt"/>
              <a:buAutoNum type="arabicPeriod"/>
            </a:pPr>
            <a:r>
              <a:rPr lang="zh-CN" altLang="en-US" sz="2400" kern="0" dirty="0" smtClean="0">
                <a:solidFill>
                  <a:schemeClr val="tx1"/>
                </a:solidFill>
                <a:ea typeface="宋体" panose="02010600030101010101" pitchFamily="2" charset="-122"/>
              </a:rPr>
              <a:t>福州市</a:t>
            </a:r>
            <a:r>
              <a:rPr lang="zh-CN" altLang="en-US" sz="2400" kern="0" dirty="0">
                <a:solidFill>
                  <a:schemeClr val="tx1"/>
                </a:solidFill>
                <a:ea typeface="宋体" panose="02010600030101010101" pitchFamily="2" charset="-122"/>
              </a:rPr>
              <a:t>新一代信息技术产业链行动</a:t>
            </a:r>
            <a:r>
              <a:rPr lang="zh-CN" altLang="en-US" sz="2400" kern="0" dirty="0" smtClean="0">
                <a:solidFill>
                  <a:schemeClr val="tx1"/>
                </a:solidFill>
                <a:ea typeface="宋体" panose="02010600030101010101" pitchFamily="2" charset="-122"/>
              </a:rPr>
              <a:t>方案</a:t>
            </a:r>
            <a:endParaRPr lang="en-US" altLang="zh-CN" sz="2400" kern="0" dirty="0" smtClean="0">
              <a:solidFill>
                <a:schemeClr val="tx1"/>
              </a:solidFill>
              <a:ea typeface="宋体" panose="02010600030101010101" pitchFamily="2" charset="-122"/>
            </a:endParaRPr>
          </a:p>
          <a:p>
            <a:pPr marL="457200" indent="-457200" algn="just" eaLnBrk="1" hangingPunct="1">
              <a:lnSpc>
                <a:spcPct val="125000"/>
              </a:lnSpc>
              <a:buFont typeface="+mj-lt"/>
              <a:buAutoNum type="arabicPeriod"/>
            </a:pPr>
            <a:r>
              <a:rPr lang="en-US" altLang="zh-CN" sz="2400" kern="0" dirty="0" smtClean="0">
                <a:solidFill>
                  <a:schemeClr val="tx1"/>
                </a:solidFill>
                <a:ea typeface="宋体" panose="02010600030101010101" pitchFamily="2" charset="-122"/>
              </a:rPr>
              <a:t>2022</a:t>
            </a:r>
            <a:r>
              <a:rPr lang="zh-CN" altLang="en-US" sz="2400" kern="0" dirty="0">
                <a:solidFill>
                  <a:schemeClr val="tx1"/>
                </a:solidFill>
                <a:ea typeface="宋体" panose="02010600030101010101" pitchFamily="2" charset="-122"/>
              </a:rPr>
              <a:t>年数字福州国际品牌建设工作</a:t>
            </a:r>
            <a:r>
              <a:rPr lang="zh-CN" altLang="en-US" sz="2400" kern="0" dirty="0" smtClean="0">
                <a:solidFill>
                  <a:schemeClr val="tx1"/>
                </a:solidFill>
                <a:ea typeface="宋体" panose="02010600030101010101" pitchFamily="2" charset="-122"/>
              </a:rPr>
              <a:t>要点</a:t>
            </a:r>
            <a:endParaRPr lang="en-US" altLang="zh-CN" sz="2400" kern="0" dirty="0" smtClean="0">
              <a:solidFill>
                <a:schemeClr val="tx1"/>
              </a:solidFill>
              <a:ea typeface="宋体" panose="02010600030101010101" pitchFamily="2" charset="-122"/>
            </a:endParaRPr>
          </a:p>
          <a:p>
            <a:pPr marL="457200" indent="-457200" algn="just" eaLnBrk="1" hangingPunct="1">
              <a:lnSpc>
                <a:spcPct val="125000"/>
              </a:lnSpc>
              <a:buFont typeface="+mj-lt"/>
              <a:buAutoNum type="arabicPeriod"/>
            </a:pPr>
            <a:r>
              <a:rPr lang="zh-CN" altLang="en-US" sz="2400" kern="0" dirty="0" smtClean="0">
                <a:solidFill>
                  <a:schemeClr val="tx1"/>
                </a:solidFill>
                <a:ea typeface="宋体" panose="02010600030101010101" pitchFamily="2" charset="-122"/>
              </a:rPr>
              <a:t>仓</a:t>
            </a:r>
            <a:r>
              <a:rPr lang="zh-CN" altLang="en-US" sz="2400" kern="0" dirty="0">
                <a:solidFill>
                  <a:schemeClr val="tx1"/>
                </a:solidFill>
                <a:ea typeface="宋体" panose="02010600030101010101" pitchFamily="2" charset="-122"/>
              </a:rPr>
              <a:t>山区国民经济和社会发展第十四个五年规划和二〇三五年远景目标</a:t>
            </a:r>
            <a:r>
              <a:rPr lang="zh-CN" altLang="en-US" sz="2400" kern="0" dirty="0" smtClean="0">
                <a:solidFill>
                  <a:schemeClr val="tx1"/>
                </a:solidFill>
                <a:ea typeface="宋体" panose="02010600030101010101" pitchFamily="2" charset="-122"/>
              </a:rPr>
              <a:t>纲要</a:t>
            </a:r>
            <a:endParaRPr lang="en-US" altLang="zh-CN" sz="2400" kern="0" dirty="0" smtClean="0">
              <a:solidFill>
                <a:schemeClr val="tx1"/>
              </a:solidFill>
              <a:ea typeface="宋体" panose="02010600030101010101" pitchFamily="2" charset="-122"/>
            </a:endParaRPr>
          </a:p>
          <a:p>
            <a:pPr marL="457200" indent="-457200" algn="just" eaLnBrk="1" hangingPunct="1">
              <a:lnSpc>
                <a:spcPct val="125000"/>
              </a:lnSpc>
              <a:buFont typeface="+mj-lt"/>
              <a:buAutoNum type="arabicPeriod"/>
            </a:pPr>
            <a:r>
              <a:rPr lang="zh-CN" altLang="en-US" sz="2400" kern="0" dirty="0" smtClean="0">
                <a:solidFill>
                  <a:schemeClr val="tx1"/>
                </a:solidFill>
                <a:ea typeface="宋体" panose="02010600030101010101" pitchFamily="2" charset="-122"/>
              </a:rPr>
              <a:t>仓</a:t>
            </a:r>
            <a:r>
              <a:rPr lang="zh-CN" altLang="en-US" sz="2400" kern="0" dirty="0">
                <a:solidFill>
                  <a:schemeClr val="tx1"/>
                </a:solidFill>
                <a:ea typeface="宋体" panose="02010600030101010101" pitchFamily="2" charset="-122"/>
              </a:rPr>
              <a:t>山区智能产业发展三年行动计划（</a:t>
            </a:r>
            <a:r>
              <a:rPr lang="en-US" altLang="zh-CN" sz="2400" kern="0" dirty="0">
                <a:solidFill>
                  <a:schemeClr val="tx1"/>
                </a:solidFill>
                <a:ea typeface="宋体" panose="02010600030101010101" pitchFamily="2" charset="-122"/>
              </a:rPr>
              <a:t>2020-2022</a:t>
            </a:r>
            <a:r>
              <a:rPr lang="zh-CN" altLang="en-US" sz="2400" kern="0" dirty="0">
                <a:solidFill>
                  <a:schemeClr val="tx1"/>
                </a:solidFill>
                <a:ea typeface="宋体" panose="02010600030101010101" pitchFamily="2" charset="-122"/>
              </a:rPr>
              <a:t>年</a:t>
            </a:r>
            <a:r>
              <a:rPr lang="zh-CN" altLang="en-US" sz="2400" kern="0" dirty="0" smtClean="0">
                <a:solidFill>
                  <a:schemeClr val="tx1"/>
                </a:solidFill>
                <a:ea typeface="宋体" panose="02010600030101010101" pitchFamily="2" charset="-122"/>
              </a:rPr>
              <a:t>）</a:t>
            </a:r>
            <a:endParaRPr lang="en-US" altLang="zh-CN" sz="2400" kern="0" dirty="0" smtClean="0">
              <a:solidFill>
                <a:schemeClr val="tx1"/>
              </a:solidFill>
              <a:ea typeface="宋体" panose="02010600030101010101" pitchFamily="2" charset="-122"/>
            </a:endParaRPr>
          </a:p>
          <a:p>
            <a:pPr marL="457200" indent="-457200" algn="just" eaLnBrk="1" hangingPunct="1">
              <a:lnSpc>
                <a:spcPct val="125000"/>
              </a:lnSpc>
              <a:buFont typeface="+mj-lt"/>
              <a:buAutoNum type="arabicPeriod"/>
            </a:pPr>
            <a:r>
              <a:rPr lang="zh-CN" altLang="en-US" sz="2400" kern="0" dirty="0" smtClean="0">
                <a:solidFill>
                  <a:schemeClr val="tx1"/>
                </a:solidFill>
                <a:ea typeface="宋体" panose="02010600030101010101" pitchFamily="2" charset="-122"/>
              </a:rPr>
              <a:t>有关部门专项规划</a:t>
            </a:r>
            <a:endParaRPr lang="en-US" altLang="zh-CN" sz="2400" kern="0" dirty="0" smtClean="0">
              <a:solidFill>
                <a:schemeClr val="tx1"/>
              </a:solidFill>
              <a:ea typeface="宋体" panose="02010600030101010101" pitchFamily="2" charset="-122"/>
            </a:endParaRPr>
          </a:p>
          <a:p>
            <a:pPr marL="457200" indent="-457200" algn="just" eaLnBrk="1" hangingPunct="1">
              <a:lnSpc>
                <a:spcPct val="125000"/>
              </a:lnSpc>
              <a:buFont typeface="+mj-lt"/>
              <a:buAutoNum type="arabicPeriod"/>
            </a:pPr>
            <a:r>
              <a:rPr lang="en-US" altLang="zh-CN" sz="2400" kern="0" dirty="0" smtClean="0">
                <a:solidFill>
                  <a:schemeClr val="tx1"/>
                </a:solidFill>
                <a:ea typeface="宋体" panose="02010600030101010101" pitchFamily="2" charset="-122"/>
              </a:rPr>
              <a:t>……</a:t>
            </a:r>
            <a:endParaRPr lang="en-US" altLang="zh-CN" sz="2400" kern="0" dirty="0" smtClean="0">
              <a:solidFill>
                <a:schemeClr val="tx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第三章 加快新型信息基础设施建设</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优化</a:t>
            </a:r>
            <a:r>
              <a:rPr lang="zh-CN" altLang="en-US" sz="2400" b="1" dirty="0">
                <a:ea typeface="宋体" panose="02010600030101010101" pitchFamily="2" charset="-122"/>
              </a:rPr>
              <a:t>升级网络基础</a:t>
            </a:r>
            <a:r>
              <a:rPr lang="zh-CN" altLang="en-US" sz="2400" b="1" dirty="0" smtClean="0">
                <a:ea typeface="宋体" panose="02010600030101010101" pitchFamily="2" charset="-122"/>
              </a:rPr>
              <a:t>设施。</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加快</a:t>
            </a:r>
            <a:r>
              <a:rPr lang="zh-CN" altLang="en-US" sz="2400" b="1" dirty="0">
                <a:ea typeface="宋体" panose="02010600030101010101" pitchFamily="2" charset="-122"/>
              </a:rPr>
              <a:t>建设新型信息基础</a:t>
            </a:r>
            <a:r>
              <a:rPr lang="zh-CN" altLang="en-US" sz="2400" b="1" dirty="0" smtClean="0">
                <a:ea typeface="宋体" panose="02010600030101010101" pitchFamily="2" charset="-122"/>
              </a:rPr>
              <a:t>设施。</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积极</a:t>
            </a:r>
            <a:r>
              <a:rPr lang="zh-CN" altLang="en-US" sz="2400" b="1" dirty="0">
                <a:ea typeface="宋体" panose="02010600030101010101" pitchFamily="2" charset="-122"/>
              </a:rPr>
              <a:t>建设融合基础</a:t>
            </a:r>
            <a:r>
              <a:rPr lang="zh-CN" altLang="en-US" sz="2400" b="1" dirty="0" smtClean="0">
                <a:ea typeface="宋体" panose="02010600030101010101" pitchFamily="2" charset="-122"/>
              </a:rPr>
              <a:t>设施。</a:t>
            </a:r>
            <a:endParaRPr lang="zh-CN" altLang="en-US" sz="2400" b="1" dirty="0" smtClean="0">
              <a:ea typeface="宋体" panose="02010600030101010101" pitchFamily="2" charset="-122"/>
            </a:endParaRPr>
          </a:p>
        </p:txBody>
      </p:sp>
      <p:pic>
        <p:nvPicPr>
          <p:cNvPr id="5122" name="Picture 2" descr="https://gimg2.baidu.com/image_search/src=http%3A%2F%2Fp5.toutiaoimg.com%2Fimg%2Fpgc-image%2F729a9933a4054f1db500feea5fb7b5dc~tplv-obj.jpg&amp;refer=http%3A%2F%2Fp5.toutiaoimg.com&amp;app=2002&amp;size=f9999,10000&amp;q=a80&amp;n=0&amp;g=0n&amp;fmt=auto?sec=1654581576&amp;t=96fb9511c67d335a7c4dfe94837af1e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9572" y="3652576"/>
            <a:ext cx="5370575" cy="2748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1</a:t>
            </a:r>
            <a:r>
              <a:rPr lang="zh-CN" altLang="en-US" sz="3200" dirty="0">
                <a:solidFill>
                  <a:schemeClr val="tx1"/>
                </a:solidFill>
                <a:latin typeface="黑体" panose="02010609060101010101" pitchFamily="49" charset="-122"/>
                <a:ea typeface="黑体" panose="02010609060101010101" pitchFamily="49" charset="-122"/>
              </a:rPr>
              <a:t>、优化升级网络基础设施</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统筹网络基础设施规划、建设、管理和维护，加快</a:t>
            </a:r>
            <a:r>
              <a:rPr lang="zh-CN" altLang="en-US" sz="2400" b="1" dirty="0">
                <a:solidFill>
                  <a:srgbClr val="FF0000"/>
                </a:solidFill>
                <a:ea typeface="宋体" panose="02010600030101010101" pitchFamily="2" charset="-122"/>
              </a:rPr>
              <a:t>“光网仓山”、</a:t>
            </a:r>
            <a:r>
              <a:rPr lang="zh-CN" altLang="en-US" sz="2400" b="1" dirty="0" smtClean="0">
                <a:solidFill>
                  <a:srgbClr val="FF0000"/>
                </a:solidFill>
                <a:ea typeface="宋体" panose="02010600030101010101" pitchFamily="2" charset="-122"/>
              </a:rPr>
              <a:t>“无线仓山”</a:t>
            </a:r>
            <a:r>
              <a:rPr lang="zh-CN" altLang="en-US" sz="2400" b="1" dirty="0" smtClean="0">
                <a:ea typeface="宋体" panose="02010600030101010101" pitchFamily="2" charset="-122"/>
              </a:rPr>
              <a:t>建设。</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实现</a:t>
            </a:r>
            <a:r>
              <a:rPr lang="zh-CN" altLang="en-US" sz="2400" b="1" dirty="0" smtClean="0">
                <a:solidFill>
                  <a:srgbClr val="FF0000"/>
                </a:solidFill>
                <a:ea typeface="宋体" panose="02010600030101010101" pitchFamily="2" charset="-122"/>
              </a:rPr>
              <a:t>用户</a:t>
            </a:r>
            <a:r>
              <a:rPr lang="zh-CN" altLang="en-US" sz="2400" b="1" dirty="0">
                <a:solidFill>
                  <a:srgbClr val="FF0000"/>
                </a:solidFill>
                <a:ea typeface="宋体" panose="02010600030101010101" pitchFamily="2" charset="-122"/>
              </a:rPr>
              <a:t>体验过百兆、家庭接入超千兆、企业楼宇商用达</a:t>
            </a:r>
            <a:r>
              <a:rPr lang="zh-CN" altLang="en-US" sz="2400" b="1" dirty="0" smtClean="0">
                <a:solidFill>
                  <a:srgbClr val="FF0000"/>
                </a:solidFill>
                <a:ea typeface="宋体" panose="02010600030101010101" pitchFamily="2" charset="-122"/>
              </a:rPr>
              <a:t>万兆</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拓展</a:t>
            </a:r>
            <a:r>
              <a:rPr lang="zh-CN" altLang="en-US" sz="2400" b="1" dirty="0">
                <a:ea typeface="宋体" panose="02010600030101010101" pitchFamily="2" charset="-122"/>
              </a:rPr>
              <a:t>公共场所免费无线网络覆盖</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完善</a:t>
            </a:r>
            <a:r>
              <a:rPr lang="zh-CN" altLang="en-US" sz="2400" b="1" dirty="0">
                <a:ea typeface="宋体" panose="02010600030101010101" pitchFamily="2" charset="-122"/>
              </a:rPr>
              <a:t>农村信息基础设施，加快信息进村入户</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加快</a:t>
            </a:r>
            <a:r>
              <a:rPr lang="zh-CN" altLang="en-US" sz="2400" b="1" dirty="0">
                <a:ea typeface="宋体" panose="02010600030101010101" pitchFamily="2" charset="-122"/>
              </a:rPr>
              <a:t>推进</a:t>
            </a:r>
            <a:r>
              <a:rPr lang="en-US" altLang="zh-CN" sz="2400" b="1" dirty="0">
                <a:solidFill>
                  <a:srgbClr val="FF0000"/>
                </a:solidFill>
                <a:ea typeface="宋体" panose="02010600030101010101" pitchFamily="2" charset="-122"/>
              </a:rPr>
              <a:t>IPv6</a:t>
            </a:r>
            <a:r>
              <a:rPr lang="zh-CN" altLang="en-US" sz="2400" b="1" dirty="0">
                <a:ea typeface="宋体" panose="02010600030101010101" pitchFamily="2" charset="-122"/>
              </a:rPr>
              <a:t>规模化部署</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深化政务外网横向接入网（智网）建设，增强“一网双平面”承载能力。</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2</a:t>
            </a:r>
            <a:r>
              <a:rPr lang="zh-CN" altLang="en-US" sz="3200" dirty="0">
                <a:solidFill>
                  <a:schemeClr val="tx1"/>
                </a:solidFill>
                <a:latin typeface="黑体" panose="02010609060101010101" pitchFamily="49" charset="-122"/>
                <a:ea typeface="黑体" panose="02010609060101010101" pitchFamily="49" charset="-122"/>
              </a:rPr>
              <a:t>、加快建设新型信息基础设施</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把新型信息基础设施建设纳入全区</a:t>
            </a:r>
            <a:r>
              <a:rPr lang="zh-CN" altLang="en-US" sz="2400" b="1" dirty="0">
                <a:solidFill>
                  <a:srgbClr val="FF0000"/>
                </a:solidFill>
                <a:ea typeface="宋体" panose="02010600030101010101" pitchFamily="2" charset="-122"/>
              </a:rPr>
              <a:t>城乡规划和自然资源空间规划</a:t>
            </a:r>
            <a:r>
              <a:rPr lang="zh-CN" altLang="en-US" sz="2400" b="1" dirty="0">
                <a:ea typeface="宋体" panose="02010600030101010101" pitchFamily="2" charset="-122"/>
              </a:rPr>
              <a:t>，预留建设空间和用地</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推进</a:t>
            </a:r>
            <a:r>
              <a:rPr lang="zh-CN" altLang="en-US" sz="2400" b="1" dirty="0">
                <a:solidFill>
                  <a:srgbClr val="FF0000"/>
                </a:solidFill>
                <a:ea typeface="宋体" panose="02010600030101010101" pitchFamily="2" charset="-122"/>
              </a:rPr>
              <a:t>信息架空线入地及合杆整治</a:t>
            </a:r>
            <a:r>
              <a:rPr lang="zh-CN" altLang="en-US" sz="2400" b="1" dirty="0">
                <a:ea typeface="宋体" panose="02010600030101010101" pitchFamily="2" charset="-122"/>
              </a:rPr>
              <a:t>，实现新型信息基础设施与城市公共设施的集约化建设和景观化设置</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en-US" altLang="zh-CN" sz="2400" b="1" dirty="0" smtClean="0">
                <a:solidFill>
                  <a:srgbClr val="FF0000"/>
                </a:solidFill>
                <a:ea typeface="宋体" panose="02010600030101010101" pitchFamily="2" charset="-122"/>
              </a:rPr>
              <a:t>5G</a:t>
            </a:r>
            <a:r>
              <a:rPr lang="zh-CN" altLang="en-US" sz="2400" b="1" dirty="0">
                <a:solidFill>
                  <a:srgbClr val="FF0000"/>
                </a:solidFill>
                <a:ea typeface="宋体" panose="02010600030101010101" pitchFamily="2" charset="-122"/>
              </a:rPr>
              <a:t>网络</a:t>
            </a:r>
            <a:r>
              <a:rPr lang="zh-CN" altLang="en-US" sz="2400" b="1" dirty="0">
                <a:ea typeface="宋体" panose="02010600030101010101" pitchFamily="2" charset="-122"/>
              </a:rPr>
              <a:t>：实施</a:t>
            </a:r>
            <a:r>
              <a:rPr lang="en-US" altLang="zh-CN" sz="2400" b="1" dirty="0">
                <a:solidFill>
                  <a:srgbClr val="FF0000"/>
                </a:solidFill>
                <a:ea typeface="宋体" panose="02010600030101010101" pitchFamily="2" charset="-122"/>
              </a:rPr>
              <a:t>5G</a:t>
            </a:r>
            <a:r>
              <a:rPr lang="zh-CN" altLang="en-US" sz="2400" b="1" dirty="0">
                <a:solidFill>
                  <a:srgbClr val="FF0000"/>
                </a:solidFill>
                <a:ea typeface="宋体" panose="02010600030101010101" pitchFamily="2" charset="-122"/>
              </a:rPr>
              <a:t>部署推广</a:t>
            </a:r>
            <a:r>
              <a:rPr lang="zh-CN" altLang="en-US" sz="2400" b="1" dirty="0" smtClean="0">
                <a:solidFill>
                  <a:srgbClr val="FF0000"/>
                </a:solidFill>
                <a:ea typeface="宋体" panose="02010600030101010101" pitchFamily="2" charset="-122"/>
              </a:rPr>
              <a:t>行动</a:t>
            </a:r>
            <a:r>
              <a:rPr lang="zh-CN" altLang="en-US" sz="2400" b="1" dirty="0" smtClean="0">
                <a:ea typeface="宋体" panose="02010600030101010101" pitchFamily="2" charset="-122"/>
              </a:rPr>
              <a:t>，推进</a:t>
            </a:r>
            <a:r>
              <a:rPr lang="zh-CN" altLang="en-US" sz="2400" b="1" dirty="0">
                <a:ea typeface="宋体" panose="02010600030101010101" pitchFamily="2" charset="-122"/>
              </a:rPr>
              <a:t>“</a:t>
            </a:r>
            <a:r>
              <a:rPr lang="en-US" altLang="zh-CN" sz="2400" b="1" dirty="0">
                <a:ea typeface="宋体" panose="02010600030101010101" pitchFamily="2" charset="-122"/>
              </a:rPr>
              <a:t>5G</a:t>
            </a:r>
            <a:r>
              <a:rPr lang="zh-CN" altLang="en-US" sz="2400" b="1" dirty="0">
                <a:ea typeface="宋体" panose="02010600030101010101" pitchFamily="2" charset="-122"/>
              </a:rPr>
              <a:t>＋光网”双千兆城市</a:t>
            </a:r>
            <a:r>
              <a:rPr lang="zh-CN" altLang="en-US" sz="2400" b="1" dirty="0" smtClean="0">
                <a:ea typeface="宋体" panose="02010600030101010101" pitchFamily="2" charset="-122"/>
              </a:rPr>
              <a:t>建设。</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物联网</a:t>
            </a:r>
            <a:r>
              <a:rPr lang="zh-CN" altLang="en-US" sz="2400" b="1" dirty="0">
                <a:ea typeface="宋体" panose="02010600030101010101" pitchFamily="2" charset="-122"/>
              </a:rPr>
              <a:t>：打造物联、数联、智联三位一体</a:t>
            </a:r>
            <a:r>
              <a:rPr lang="zh-CN" altLang="en-US" sz="2400" b="1" dirty="0" smtClean="0">
                <a:ea typeface="宋体" panose="02010600030101010101" pitchFamily="2" charset="-122"/>
              </a:rPr>
              <a:t>的城</a:t>
            </a:r>
            <a:r>
              <a:rPr lang="zh-CN" altLang="en-US" sz="2400" b="1" dirty="0">
                <a:ea typeface="宋体" panose="02010600030101010101" pitchFamily="2" charset="-122"/>
              </a:rPr>
              <a:t>域物</a:t>
            </a:r>
            <a:r>
              <a:rPr lang="zh-CN" altLang="en-US" sz="2400" b="1" dirty="0" smtClean="0">
                <a:ea typeface="宋体" panose="02010600030101010101" pitchFamily="2" charset="-122"/>
              </a:rPr>
              <a:t>联网。</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云计算</a:t>
            </a:r>
            <a:r>
              <a:rPr lang="zh-CN" altLang="en-US" sz="2400" b="1" dirty="0">
                <a:ea typeface="宋体" panose="02010600030101010101" pitchFamily="2" charset="-122"/>
              </a:rPr>
              <a:t>：推进“政府上云”和“企业上云”，打造“云上仓山”，建立“云</a:t>
            </a:r>
            <a:r>
              <a:rPr lang="en-US" altLang="zh-CN" sz="2400" b="1" dirty="0">
                <a:ea typeface="宋体" panose="02010600030101010101" pitchFamily="2" charset="-122"/>
              </a:rPr>
              <a:t>-</a:t>
            </a:r>
            <a:r>
              <a:rPr lang="zh-CN" altLang="en-US" sz="2400" b="1" dirty="0">
                <a:ea typeface="宋体" panose="02010600030101010101" pitchFamily="2" charset="-122"/>
              </a:rPr>
              <a:t>网</a:t>
            </a:r>
            <a:r>
              <a:rPr lang="en-US" altLang="zh-CN" sz="2400" b="1" dirty="0">
                <a:ea typeface="宋体" panose="02010600030101010101" pitchFamily="2" charset="-122"/>
              </a:rPr>
              <a:t>-</a:t>
            </a:r>
            <a:r>
              <a:rPr lang="zh-CN" altLang="en-US" sz="2400" b="1" dirty="0">
                <a:ea typeface="宋体" panose="02010600030101010101" pitchFamily="2" charset="-122"/>
              </a:rPr>
              <a:t>端”的信息化应用体系</a:t>
            </a:r>
            <a:r>
              <a:rPr lang="zh-CN" altLang="en-US" sz="2400" b="1" dirty="0" smtClean="0">
                <a:ea typeface="宋体" panose="02010600030101010101" pitchFamily="2" charset="-122"/>
              </a:rPr>
              <a:t>。</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3</a:t>
            </a:r>
            <a:r>
              <a:rPr lang="zh-CN" altLang="en-US" sz="3200" dirty="0">
                <a:solidFill>
                  <a:schemeClr val="tx1"/>
                </a:solidFill>
                <a:latin typeface="黑体" panose="02010609060101010101" pitchFamily="49" charset="-122"/>
                <a:ea typeface="黑体" panose="02010609060101010101" pitchFamily="49" charset="-122"/>
              </a:rPr>
              <a:t>、积极建设融合基础设施</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457200" algn="just" eaLnBrk="1" hangingPunct="1">
              <a:lnSpc>
                <a:spcPct val="125000"/>
              </a:lnSpc>
              <a:spcAft>
                <a:spcPct val="20000"/>
              </a:spcAft>
              <a:buNone/>
            </a:pPr>
            <a:r>
              <a:rPr lang="zh-CN" altLang="en-US" sz="2400" b="1" dirty="0" smtClean="0">
                <a:ea typeface="宋体" panose="02010600030101010101" pitchFamily="2" charset="-122"/>
              </a:rPr>
              <a:t>  深化新一代</a:t>
            </a:r>
            <a:r>
              <a:rPr lang="zh-CN" altLang="en-US" sz="2400" b="1" dirty="0">
                <a:ea typeface="宋体" panose="02010600030101010101" pitchFamily="2" charset="-122"/>
              </a:rPr>
              <a:t>信息技术在传统基础设施中的集成应用和融合创新，推动市政、交通、能源等传统基础设施信息化、智能化、网络化升级，形成适应仓山区经济社会发展的融合基础设施。</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新型市政基础设施</a:t>
            </a:r>
            <a:endParaRPr lang="zh-CN" altLang="en-US" sz="2400" b="1" dirty="0">
              <a:solidFill>
                <a:srgbClr val="FF0000"/>
              </a:solidFill>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新型交通基础设施</a:t>
            </a:r>
            <a:endParaRPr lang="zh-CN" altLang="en-US" sz="2400" b="1" dirty="0">
              <a:solidFill>
                <a:srgbClr val="FF0000"/>
              </a:solidFill>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新型能源基础</a:t>
            </a:r>
            <a:r>
              <a:rPr lang="zh-CN" altLang="en-US" sz="2400" b="1" dirty="0" smtClean="0">
                <a:solidFill>
                  <a:srgbClr val="FF0000"/>
                </a:solidFill>
                <a:ea typeface="宋体" panose="02010600030101010101" pitchFamily="2" charset="-122"/>
              </a:rPr>
              <a:t>设施</a:t>
            </a:r>
            <a:endParaRPr lang="en-US" altLang="zh-CN" sz="2400" b="1" dirty="0" smtClean="0">
              <a:solidFill>
                <a:srgbClr val="FF0000"/>
              </a:solidFill>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zh-CN" altLang="en-US" sz="2400" b="1" dirty="0" smtClean="0">
              <a:ea typeface="宋体" panose="02010600030101010101" pitchFamily="2" charset="-122"/>
            </a:endParaRPr>
          </a:p>
        </p:txBody>
      </p:sp>
      <p:pic>
        <p:nvPicPr>
          <p:cNvPr id="6146" name="Picture 2" descr="https://gimg2.baidu.com/image_search/src=http%3A%2F%2Fwww.usa-idc.com%2Fupload%2Fimage%2F20190924%2F20190924175821_7826.jpg&amp;refer=http%3A%2F%2Fwww.usa-idc.com&amp;app=2002&amp;size=f9999,10000&amp;q=a80&amp;n=0&amp;g=0n&amp;fmt=auto?sec=1654581693&amp;t=1f8784b10616c2df961b1deb3bf37d5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47160" y="3567605"/>
            <a:ext cx="4522732" cy="1842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第四章 打造协同高效的数字政府</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推动公共数据资源共享、开放和开发利用</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推进</a:t>
            </a:r>
            <a:r>
              <a:rPr lang="zh-CN" altLang="en-US" sz="2400" b="1" dirty="0">
                <a:ea typeface="宋体" panose="02010600030101010101" pitchFamily="2" charset="-122"/>
              </a:rPr>
              <a:t>政府办公“一网协同”</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加强</a:t>
            </a:r>
            <a:r>
              <a:rPr lang="zh-CN" altLang="en-US" sz="2400" b="1" dirty="0">
                <a:ea typeface="宋体" panose="02010600030101010101" pitchFamily="2" charset="-122"/>
              </a:rPr>
              <a:t>城市运行“一网统管”</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深化</a:t>
            </a:r>
            <a:r>
              <a:rPr lang="zh-CN" altLang="en-US" sz="2400" b="1" dirty="0">
                <a:ea typeface="宋体" panose="02010600030101010101" pitchFamily="2" charset="-122"/>
              </a:rPr>
              <a:t>政务服务“一网好办”</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提升市场监管智能化水平</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构建智能化社会治理体系</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2800" dirty="0" smtClean="0">
                <a:solidFill>
                  <a:schemeClr val="tx1"/>
                </a:solidFill>
                <a:latin typeface="黑体" panose="02010609060101010101" pitchFamily="49" charset="-122"/>
                <a:ea typeface="黑体" panose="02010609060101010101" pitchFamily="49" charset="-122"/>
              </a:rPr>
              <a:t>1</a:t>
            </a:r>
            <a:r>
              <a:rPr lang="zh-CN" altLang="en-US" sz="2800" dirty="0">
                <a:solidFill>
                  <a:schemeClr val="tx1"/>
                </a:solidFill>
                <a:latin typeface="黑体" panose="02010609060101010101" pitchFamily="49" charset="-122"/>
                <a:ea typeface="黑体" panose="02010609060101010101" pitchFamily="49" charset="-122"/>
              </a:rPr>
              <a:t>、推动公共数据资源共享、开放和开发利用</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50292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完善</a:t>
            </a:r>
            <a:r>
              <a:rPr lang="zh-CN" altLang="en-US" sz="2400" b="1" dirty="0" smtClean="0">
                <a:solidFill>
                  <a:srgbClr val="FF0000"/>
                </a:solidFill>
                <a:ea typeface="宋体" panose="02010600030101010101" pitchFamily="2" charset="-122"/>
              </a:rPr>
              <a:t>基础</a:t>
            </a:r>
            <a:r>
              <a:rPr lang="zh-CN" altLang="en-US" sz="2400" b="1" dirty="0">
                <a:solidFill>
                  <a:srgbClr val="FF0000"/>
                </a:solidFill>
                <a:ea typeface="宋体" panose="02010600030101010101" pitchFamily="2" charset="-122"/>
              </a:rPr>
              <a:t>信息库</a:t>
            </a:r>
            <a:r>
              <a:rPr lang="zh-CN" altLang="en-US" sz="2400" b="1" dirty="0">
                <a:ea typeface="宋体" panose="02010600030101010101" pitchFamily="2" charset="-122"/>
              </a:rPr>
              <a:t>，分期分批</a:t>
            </a:r>
            <a:r>
              <a:rPr lang="zh-CN" altLang="en-US" sz="2400" b="1" dirty="0" smtClean="0">
                <a:ea typeface="宋体" panose="02010600030101010101" pitchFamily="2" charset="-122"/>
              </a:rPr>
              <a:t>建设</a:t>
            </a:r>
            <a:r>
              <a:rPr lang="zh-CN" altLang="en-US" sz="2400" b="1" dirty="0" smtClean="0">
                <a:solidFill>
                  <a:srgbClr val="FF0000"/>
                </a:solidFill>
                <a:ea typeface="宋体" panose="02010600030101010101" pitchFamily="2" charset="-122"/>
              </a:rPr>
              <a:t>专题</a:t>
            </a:r>
            <a:r>
              <a:rPr lang="zh-CN" altLang="en-US" sz="2400" b="1" dirty="0">
                <a:solidFill>
                  <a:srgbClr val="FF0000"/>
                </a:solidFill>
                <a:ea typeface="宋体" panose="02010600030101010101" pitchFamily="2" charset="-122"/>
              </a:rPr>
              <a:t>数据库</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开展</a:t>
            </a:r>
            <a:r>
              <a:rPr lang="zh-CN" altLang="en-US" sz="2400" b="1" dirty="0">
                <a:solidFill>
                  <a:srgbClr val="FF0000"/>
                </a:solidFill>
                <a:ea typeface="宋体" panose="02010600030101010101" pitchFamily="2" charset="-122"/>
              </a:rPr>
              <a:t>数据归集攻坚战专项</a:t>
            </a:r>
            <a:r>
              <a:rPr lang="zh-CN" altLang="en-US" sz="2400" b="1" dirty="0" smtClean="0">
                <a:solidFill>
                  <a:srgbClr val="FF0000"/>
                </a:solidFill>
                <a:ea typeface="宋体" panose="02010600030101010101" pitchFamily="2" charset="-122"/>
              </a:rPr>
              <a:t>行动</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编制</a:t>
            </a:r>
            <a:r>
              <a:rPr lang="zh-CN" altLang="en-US" sz="2400" b="1" dirty="0">
                <a:ea typeface="宋体" panose="02010600030101010101" pitchFamily="2" charset="-122"/>
              </a:rPr>
              <a:t>仓山区</a:t>
            </a:r>
            <a:r>
              <a:rPr lang="zh-CN" altLang="en-US" sz="2400" b="1" dirty="0">
                <a:solidFill>
                  <a:srgbClr val="FF0000"/>
                </a:solidFill>
                <a:ea typeface="宋体" panose="02010600030101010101" pitchFamily="2" charset="-122"/>
              </a:rPr>
              <a:t>公共数据资源目录</a:t>
            </a:r>
            <a:r>
              <a:rPr lang="zh-CN" altLang="en-US" sz="2400" b="1" dirty="0">
                <a:ea typeface="宋体" panose="02010600030101010101" pitchFamily="2" charset="-122"/>
              </a:rPr>
              <a:t>，实现政务数据“目录通、数据通、接口通、 流程通”</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加强公共</a:t>
            </a:r>
            <a:r>
              <a:rPr lang="zh-CN" altLang="en-US" sz="2400" b="1" dirty="0">
                <a:solidFill>
                  <a:srgbClr val="FF0000"/>
                </a:solidFill>
                <a:ea typeface="宋体" panose="02010600030101010101" pitchFamily="2" charset="-122"/>
              </a:rPr>
              <a:t>数据治理</a:t>
            </a:r>
            <a:r>
              <a:rPr lang="zh-CN" altLang="en-US" sz="2400" b="1" dirty="0">
                <a:ea typeface="宋体" panose="02010600030101010101" pitchFamily="2" charset="-122"/>
              </a:rPr>
              <a:t>，提高数据质量。</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制定</a:t>
            </a:r>
            <a:r>
              <a:rPr lang="zh-CN" altLang="en-US" sz="2400" b="1" dirty="0">
                <a:ea typeface="宋体" panose="02010600030101010101" pitchFamily="2" charset="-122"/>
              </a:rPr>
              <a:t>公共数据资源</a:t>
            </a:r>
            <a:r>
              <a:rPr lang="zh-CN" altLang="en-US" sz="2400" b="1" dirty="0">
                <a:solidFill>
                  <a:srgbClr val="FF0000"/>
                </a:solidFill>
                <a:ea typeface="宋体" panose="02010600030101010101" pitchFamily="2" charset="-122"/>
              </a:rPr>
              <a:t>开放</a:t>
            </a:r>
            <a:r>
              <a:rPr lang="zh-CN" altLang="en-US" sz="2400" b="1" dirty="0">
                <a:ea typeface="宋体" panose="02010600030101010101" pitchFamily="2" charset="-122"/>
              </a:rPr>
              <a:t>目录</a:t>
            </a:r>
            <a:r>
              <a:rPr lang="zh-CN" altLang="en-US" sz="2400" b="1" dirty="0" smtClean="0">
                <a:ea typeface="宋体" panose="02010600030101010101" pitchFamily="2" charset="-122"/>
              </a:rPr>
              <a:t>清单。</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将</a:t>
            </a:r>
            <a:r>
              <a:rPr lang="zh-CN" altLang="en-US" sz="2400" b="1" dirty="0">
                <a:ea typeface="宋体" panose="02010600030101010101" pitchFamily="2" charset="-122"/>
              </a:rPr>
              <a:t>公共数据资源定向提供给有资质的大数据</a:t>
            </a:r>
            <a:r>
              <a:rPr lang="zh-CN" altLang="en-US" sz="2400" b="1" dirty="0" smtClean="0">
                <a:ea typeface="宋体" panose="02010600030101010101" pitchFamily="2" charset="-122"/>
              </a:rPr>
              <a:t>企业。</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支持专业机构对公共数据资源进行开发利用，提供大数据分析服务。</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2</a:t>
            </a:r>
            <a:r>
              <a:rPr lang="zh-CN" altLang="en-US" sz="3200" dirty="0" smtClean="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推进政府办公“一网协同”</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把</a:t>
            </a:r>
            <a:r>
              <a:rPr lang="zh-CN" altLang="en-US" sz="2400" b="1" dirty="0">
                <a:ea typeface="宋体" panose="02010600030101010101" pitchFamily="2" charset="-122"/>
              </a:rPr>
              <a:t>政务信息系统逐步迁移到政务云</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建设</a:t>
            </a:r>
            <a:r>
              <a:rPr lang="zh-CN" altLang="en-US" sz="2400" b="1" dirty="0">
                <a:solidFill>
                  <a:srgbClr val="FF0000"/>
                </a:solidFill>
                <a:ea typeface="宋体" panose="02010600030101010101" pitchFamily="2" charset="-122"/>
              </a:rPr>
              <a:t>全区一体化协同办公平台</a:t>
            </a:r>
            <a:r>
              <a:rPr lang="zh-CN" altLang="en-US" sz="2400" b="1" dirty="0">
                <a:ea typeface="宋体" panose="02010600030101010101" pitchFamily="2" charset="-122"/>
              </a:rPr>
              <a:t>，为各部门和各镇街提供</a:t>
            </a:r>
            <a:r>
              <a:rPr lang="zh-CN" altLang="en-US" sz="2400" b="1" dirty="0" smtClean="0">
                <a:ea typeface="宋体" panose="02010600030101010101" pitchFamily="2" charset="-122"/>
              </a:rPr>
              <a:t>统一</a:t>
            </a:r>
            <a:r>
              <a:rPr lang="zh-CN" altLang="en-US" sz="2400" b="1" dirty="0">
                <a:ea typeface="宋体" panose="02010600030101010101" pitchFamily="2" charset="-122"/>
              </a:rPr>
              <a:t>服务入口、统一办公门户、统一档案管理</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推动政务服务互联网门户和内部办公平台公开、互动、服务融合</a:t>
            </a:r>
            <a:r>
              <a:rPr lang="zh-CN" altLang="en-US" sz="2400" b="1" dirty="0" smtClean="0">
                <a:ea typeface="宋体" panose="02010600030101010101" pitchFamily="2" charset="-122"/>
              </a:rPr>
              <a:t>发展。</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推行无纸化办公。</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对</a:t>
            </a:r>
            <a:r>
              <a:rPr lang="zh-CN" altLang="en-US" sz="2400" b="1" dirty="0">
                <a:ea typeface="宋体" panose="02010600030101010101" pitchFamily="2" charset="-122"/>
              </a:rPr>
              <a:t>仓山区政府门户网站进行升级改造，提供场景式、一站式服务。</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3</a:t>
            </a:r>
            <a:r>
              <a:rPr lang="zh-CN" altLang="en-US" sz="3200" dirty="0" smtClean="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加强城市运行“一网统管”</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积极推进</a:t>
            </a:r>
            <a:r>
              <a:rPr lang="zh-CN" altLang="en-US" sz="2400" b="1" dirty="0">
                <a:solidFill>
                  <a:srgbClr val="FF0000"/>
                </a:solidFill>
                <a:ea typeface="宋体" panose="02010600030101010101" pitchFamily="2" charset="-122"/>
              </a:rPr>
              <a:t>城市大脑</a:t>
            </a:r>
            <a:r>
              <a:rPr lang="zh-CN" altLang="en-US" sz="2400" b="1" dirty="0">
                <a:ea typeface="宋体" panose="02010600030101010101" pitchFamily="2" charset="-122"/>
              </a:rPr>
              <a:t>建设。充分发挥城市大脑总汇总、总融合作用，实现城市安全实时监测、风险动态诊断、智能预报预警、应急辅助决策和精准监管执法</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深化城市大脑在交通出行、城市管理、应急管理、社会治理等领域的应用。</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全面</a:t>
            </a:r>
            <a:r>
              <a:rPr lang="zh-CN" altLang="en-US" sz="2400" b="1" dirty="0">
                <a:ea typeface="宋体" panose="02010600030101010101" pitchFamily="2" charset="-122"/>
              </a:rPr>
              <a:t>开展</a:t>
            </a:r>
            <a:r>
              <a:rPr lang="zh-CN" altLang="en-US" sz="2400" b="1" dirty="0">
                <a:solidFill>
                  <a:srgbClr val="FF0000"/>
                </a:solidFill>
                <a:ea typeface="宋体" panose="02010600030101010101" pitchFamily="2" charset="-122"/>
              </a:rPr>
              <a:t>城管资源数字化普查</a:t>
            </a:r>
            <a:r>
              <a:rPr lang="zh-CN" altLang="en-US" sz="2400" b="1" dirty="0">
                <a:ea typeface="宋体" panose="02010600030101010101" pitchFamily="2" charset="-122"/>
              </a:rPr>
              <a:t>，夯实数字城管基础。</a:t>
            </a:r>
            <a:endParaRPr lang="en-US" altLang="zh-CN" sz="2400" b="1" dirty="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完善</a:t>
            </a:r>
            <a:r>
              <a:rPr lang="zh-CN" altLang="en-US" sz="2400" b="1" dirty="0">
                <a:solidFill>
                  <a:srgbClr val="FF0000"/>
                </a:solidFill>
                <a:ea typeface="宋体" panose="02010600030101010101" pitchFamily="2" charset="-122"/>
              </a:rPr>
              <a:t>数字城管</a:t>
            </a:r>
            <a:r>
              <a:rPr lang="zh-CN" altLang="en-US" sz="2400" b="1" dirty="0">
                <a:ea typeface="宋体" panose="02010600030101010101" pitchFamily="2" charset="-122"/>
              </a:rPr>
              <a:t>系统，</a:t>
            </a:r>
            <a:r>
              <a:rPr lang="zh-CN" altLang="en-US" sz="2400" b="1" dirty="0" smtClean="0">
                <a:ea typeface="宋体" panose="02010600030101010101" pitchFamily="2" charset="-122"/>
              </a:rPr>
              <a:t>实现“</a:t>
            </a:r>
            <a:r>
              <a:rPr lang="zh-CN" altLang="en-US" sz="2400" b="1" dirty="0">
                <a:ea typeface="宋体" panose="02010600030101010101" pitchFamily="2" charset="-122"/>
              </a:rPr>
              <a:t>信息化指挥、网格化管理、精量化定责、精准化操作</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运用“</a:t>
            </a:r>
            <a:r>
              <a:rPr lang="en-US" altLang="zh-CN" sz="2400" b="1" dirty="0">
                <a:solidFill>
                  <a:srgbClr val="FF0000"/>
                </a:solidFill>
                <a:ea typeface="宋体" panose="02010600030101010101" pitchFamily="2" charset="-122"/>
              </a:rPr>
              <a:t>5G+</a:t>
            </a:r>
            <a:r>
              <a:rPr lang="zh-CN" altLang="en-US" sz="2400" b="1" dirty="0">
                <a:solidFill>
                  <a:srgbClr val="FF0000"/>
                </a:solidFill>
                <a:ea typeface="宋体" panose="02010600030101010101" pitchFamily="2" charset="-122"/>
              </a:rPr>
              <a:t>无人机</a:t>
            </a:r>
            <a:r>
              <a:rPr lang="zh-CN" altLang="en-US" sz="2400" b="1" dirty="0">
                <a:ea typeface="宋体" panose="02010600030101010101" pitchFamily="2" charset="-122"/>
              </a:rPr>
              <a:t>”开展“两违”巡查。</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4</a:t>
            </a:r>
            <a:r>
              <a:rPr lang="zh-CN" altLang="en-US" sz="3200" dirty="0" smtClean="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深化政务服务“一网好办”</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推行“互联网</a:t>
            </a:r>
            <a:r>
              <a:rPr lang="en-US" altLang="zh-CN" sz="2400" b="1" dirty="0">
                <a:ea typeface="宋体" panose="02010600030101010101" pitchFamily="2" charset="-122"/>
              </a:rPr>
              <a:t>+</a:t>
            </a:r>
            <a:r>
              <a:rPr lang="zh-CN" altLang="en-US" sz="2400" b="1" dirty="0">
                <a:ea typeface="宋体" panose="02010600030101010101" pitchFamily="2" charset="-122"/>
              </a:rPr>
              <a:t>政务服务”，实现“一号”申请，“一窗”受理，“一网”通办。</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建立</a:t>
            </a:r>
            <a:r>
              <a:rPr lang="zh-CN" altLang="en-US" sz="2400" b="1" dirty="0">
                <a:ea typeface="宋体" panose="02010600030101010101" pitchFamily="2" charset="-122"/>
              </a:rPr>
              <a:t>“</a:t>
            </a:r>
            <a:r>
              <a:rPr lang="zh-CN" altLang="en-US" sz="2400" b="1" dirty="0">
                <a:solidFill>
                  <a:srgbClr val="FF0000"/>
                </a:solidFill>
                <a:ea typeface="宋体" panose="02010600030101010101" pitchFamily="2" charset="-122"/>
              </a:rPr>
              <a:t>一件事</a:t>
            </a:r>
            <a:r>
              <a:rPr lang="zh-CN" altLang="en-US" sz="2400" b="1" dirty="0">
                <a:ea typeface="宋体" panose="02010600030101010101" pitchFamily="2" charset="-122"/>
              </a:rPr>
              <a:t>”协作联办机制</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推行</a:t>
            </a:r>
            <a:r>
              <a:rPr lang="zh-CN" altLang="en-US" sz="2400" b="1" dirty="0">
                <a:ea typeface="宋体" panose="02010600030101010101" pitchFamily="2" charset="-122"/>
              </a:rPr>
              <a:t>办事材料“</a:t>
            </a:r>
            <a:r>
              <a:rPr lang="zh-CN" altLang="en-US" sz="2400" b="1" dirty="0">
                <a:solidFill>
                  <a:srgbClr val="FF0000"/>
                </a:solidFill>
                <a:ea typeface="宋体" panose="02010600030101010101" pitchFamily="2" charset="-122"/>
              </a:rPr>
              <a:t>一次生成、多方复用；一库管理、互认共享</a:t>
            </a:r>
            <a:r>
              <a:rPr lang="zh-CN" altLang="en-US" sz="2400" b="1" dirty="0">
                <a:ea typeface="宋体" panose="02010600030101010101" pitchFamily="2" charset="-122"/>
              </a:rPr>
              <a:t>”，提高“最多跑一趟”和“一趟不用跑”的事项占比</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推动一批重点领域政务服务高频事项“就近办、网上办、异地办、随时办</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推进</a:t>
            </a:r>
            <a:r>
              <a:rPr lang="zh-CN" altLang="en-US" sz="2400" b="1" dirty="0">
                <a:solidFill>
                  <a:srgbClr val="FF0000"/>
                </a:solidFill>
                <a:ea typeface="宋体" panose="02010600030101010101" pitchFamily="2" charset="-122"/>
              </a:rPr>
              <a:t>政务</a:t>
            </a:r>
            <a:r>
              <a:rPr lang="zh-CN" altLang="en-US" sz="2400" b="1" dirty="0" smtClean="0">
                <a:solidFill>
                  <a:srgbClr val="FF0000"/>
                </a:solidFill>
                <a:ea typeface="宋体" panose="02010600030101010101" pitchFamily="2" charset="-122"/>
              </a:rPr>
              <a:t>服务便利化</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5</a:t>
            </a:r>
            <a:r>
              <a:rPr lang="zh-CN" altLang="en-US" sz="3200" dirty="0">
                <a:solidFill>
                  <a:schemeClr val="tx1"/>
                </a:solidFill>
                <a:latin typeface="黑体" panose="02010609060101010101" pitchFamily="49" charset="-122"/>
                <a:ea typeface="黑体" panose="02010609060101010101" pitchFamily="49" charset="-122"/>
              </a:rPr>
              <a:t>、提升市场监管智能化水平</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构建以</a:t>
            </a:r>
            <a:r>
              <a:rPr lang="zh-CN" altLang="en-US" sz="2400" b="1" dirty="0">
                <a:solidFill>
                  <a:srgbClr val="FF0000"/>
                </a:solidFill>
                <a:ea typeface="宋体" panose="02010600030101010101" pitchFamily="2" charset="-122"/>
              </a:rPr>
              <a:t>信用</a:t>
            </a:r>
            <a:r>
              <a:rPr lang="zh-CN" altLang="en-US" sz="2400" b="1" dirty="0">
                <a:ea typeface="宋体" panose="02010600030101010101" pitchFamily="2" charset="-122"/>
              </a:rPr>
              <a:t>为基础的新型监管</a:t>
            </a:r>
            <a:r>
              <a:rPr lang="zh-CN" altLang="en-US" sz="2400" b="1" dirty="0" smtClean="0">
                <a:ea typeface="宋体" panose="02010600030101010101" pitchFamily="2" charset="-122"/>
              </a:rPr>
              <a:t>机制</a:t>
            </a:r>
            <a:r>
              <a:rPr lang="zh-CN" altLang="en-US" sz="2400" b="1" dirty="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推行“</a:t>
            </a:r>
            <a:r>
              <a:rPr lang="zh-CN" altLang="en-US" sz="2400" b="1" dirty="0">
                <a:solidFill>
                  <a:srgbClr val="FF0000"/>
                </a:solidFill>
                <a:ea typeface="宋体" panose="02010600030101010101" pitchFamily="2" charset="-122"/>
              </a:rPr>
              <a:t>互联网</a:t>
            </a:r>
            <a:r>
              <a:rPr lang="en-US" altLang="zh-CN" sz="2400" b="1" dirty="0">
                <a:solidFill>
                  <a:srgbClr val="FF0000"/>
                </a:solidFill>
                <a:ea typeface="宋体" panose="02010600030101010101" pitchFamily="2" charset="-122"/>
              </a:rPr>
              <a:t>+</a:t>
            </a:r>
            <a:r>
              <a:rPr lang="zh-CN" altLang="en-US" sz="2400" b="1" dirty="0">
                <a:solidFill>
                  <a:srgbClr val="FF0000"/>
                </a:solidFill>
                <a:ea typeface="宋体" panose="02010600030101010101" pitchFamily="2" charset="-122"/>
              </a:rPr>
              <a:t>监管</a:t>
            </a:r>
            <a:r>
              <a:rPr lang="zh-CN" altLang="en-US" sz="2400" b="1" dirty="0">
                <a:ea typeface="宋体" panose="02010600030101010101" pitchFamily="2" charset="-122"/>
              </a:rPr>
              <a:t>”，对市场主体实行分类分级监管，</a:t>
            </a:r>
            <a:r>
              <a:rPr lang="zh-CN" altLang="en-US" sz="2400" b="1" dirty="0" smtClean="0">
                <a:ea typeface="宋体" panose="02010600030101010101" pitchFamily="2" charset="-122"/>
              </a:rPr>
              <a:t>构建智能监管</a:t>
            </a:r>
            <a:r>
              <a:rPr lang="zh-CN" altLang="en-US" sz="2400" b="1" dirty="0">
                <a:ea typeface="宋体" panose="02010600030101010101" pitchFamily="2" charset="-122"/>
              </a:rPr>
              <a:t>体系</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推进相关业务系统整合和信息共享，实现对市场主体从注册到注销的</a:t>
            </a:r>
            <a:r>
              <a:rPr lang="zh-CN" altLang="en-US" sz="2400" b="1" dirty="0">
                <a:solidFill>
                  <a:srgbClr val="FF0000"/>
                </a:solidFill>
                <a:ea typeface="宋体" panose="02010600030101010101" pitchFamily="2" charset="-122"/>
              </a:rPr>
              <a:t>全生命周期监管</a:t>
            </a:r>
            <a:r>
              <a:rPr lang="zh-CN" altLang="en-US" sz="2400" b="1" dirty="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通过</a:t>
            </a:r>
            <a:r>
              <a:rPr lang="zh-CN" altLang="en-US" sz="2400" b="1" dirty="0">
                <a:solidFill>
                  <a:srgbClr val="FF0000"/>
                </a:solidFill>
                <a:ea typeface="宋体" panose="02010600030101010101" pitchFamily="2" charset="-122"/>
              </a:rPr>
              <a:t>大</a:t>
            </a:r>
            <a:r>
              <a:rPr lang="zh-CN" altLang="en-US" sz="2400" b="1" dirty="0" smtClean="0">
                <a:solidFill>
                  <a:srgbClr val="FF0000"/>
                </a:solidFill>
                <a:ea typeface="宋体" panose="02010600030101010101" pitchFamily="2" charset="-122"/>
              </a:rPr>
              <a:t>数据分析</a:t>
            </a:r>
            <a:r>
              <a:rPr lang="zh-CN" altLang="en-US" sz="2400" b="1" dirty="0" smtClean="0">
                <a:ea typeface="宋体" panose="02010600030101010101" pitchFamily="2" charset="-122"/>
              </a:rPr>
              <a:t>对</a:t>
            </a:r>
            <a:r>
              <a:rPr lang="zh-CN" altLang="en-US" sz="2400" b="1" dirty="0">
                <a:ea typeface="宋体" panose="02010600030101010101" pitchFamily="2" charset="-122"/>
              </a:rPr>
              <a:t>市场主体进行信用</a:t>
            </a:r>
            <a:r>
              <a:rPr lang="zh-CN" altLang="en-US" sz="2400" b="1" dirty="0" smtClean="0">
                <a:ea typeface="宋体" panose="02010600030101010101" pitchFamily="2" charset="-122"/>
              </a:rPr>
              <a:t>画像。</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完善</a:t>
            </a:r>
            <a:r>
              <a:rPr lang="zh-CN" altLang="en-US" sz="2400" b="1" dirty="0">
                <a:solidFill>
                  <a:srgbClr val="FF0000"/>
                </a:solidFill>
                <a:ea typeface="宋体" panose="02010600030101010101" pitchFamily="2" charset="-122"/>
              </a:rPr>
              <a:t>食品药品质量追溯体系</a:t>
            </a:r>
            <a:r>
              <a:rPr lang="zh-CN" altLang="en-US" sz="2400" b="1" dirty="0">
                <a:ea typeface="宋体" panose="02010600030101010101" pitchFamily="2" charset="-122"/>
              </a:rPr>
              <a:t>，深入实施食品药品安全“一品一码”工程</a:t>
            </a:r>
            <a:r>
              <a:rPr lang="zh-CN" altLang="en-US" sz="2400" b="1" dirty="0" smtClean="0">
                <a:ea typeface="宋体" panose="02010600030101010101" pitchFamily="2" charset="-122"/>
              </a:rPr>
              <a:t>。</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685800"/>
            <a:ext cx="8305800" cy="563563"/>
          </a:xfrm>
        </p:spPr>
        <p:txBody>
          <a:bodyPr/>
          <a:lstStyle/>
          <a:p>
            <a:pPr eaLnBrk="1" hangingPunct="1"/>
            <a:r>
              <a:rPr lang="zh-CN" altLang="en-US" sz="3200" dirty="0" smtClean="0">
                <a:solidFill>
                  <a:schemeClr val="tx1"/>
                </a:solidFill>
                <a:latin typeface="黑体" panose="02010609060101010101" pitchFamily="49" charset="-122"/>
                <a:ea typeface="黑体" panose="02010609060101010101" pitchFamily="49" charset="-122"/>
              </a:rPr>
              <a:t>规划文本主要内容</a:t>
            </a:r>
            <a:endParaRPr lang="zh-CN" altLang="en-US" sz="3200" dirty="0" smtClean="0">
              <a:solidFill>
                <a:schemeClr val="tx1"/>
              </a:solidFill>
              <a:latin typeface="黑体" panose="02010609060101010101" pitchFamily="49" charset="-122"/>
              <a:ea typeface="黑体" panose="02010609060101010101" pitchFamily="49" charset="-122"/>
            </a:endParaRPr>
          </a:p>
        </p:txBody>
      </p:sp>
      <p:sp>
        <p:nvSpPr>
          <p:cNvPr id="4" name="Rectangle 2"/>
          <p:cNvSpPr txBox="1">
            <a:spLocks noChangeArrowheads="1"/>
          </p:cNvSpPr>
          <p:nvPr/>
        </p:nvSpPr>
        <p:spPr bwMode="white">
          <a:xfrm>
            <a:off x="525651" y="17526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342900" indent="-342900" algn="just" eaLnBrk="1" hangingPunct="1">
              <a:lnSpc>
                <a:spcPct val="150000"/>
              </a:lnSpc>
              <a:buFont typeface="Wingdings" panose="05000000000000000000" pitchFamily="2" charset="2"/>
              <a:buChar char="u"/>
            </a:pPr>
            <a:r>
              <a:rPr lang="zh-CN" altLang="en-US" sz="2400" kern="0" dirty="0">
                <a:solidFill>
                  <a:srgbClr val="FF0000"/>
                </a:solidFill>
                <a:ea typeface="宋体" panose="02010600030101010101" pitchFamily="2" charset="-122"/>
              </a:rPr>
              <a:t>五大主要任务</a:t>
            </a:r>
            <a:r>
              <a:rPr lang="zh-CN" altLang="en-US" sz="2400" kern="0" dirty="0">
                <a:solidFill>
                  <a:schemeClr val="tx1"/>
                </a:solidFill>
                <a:ea typeface="宋体" panose="02010600030101010101" pitchFamily="2" charset="-122"/>
              </a:rPr>
              <a:t>：加快新型信息基础设施建设，打造协同高效的数字政府，发展融合创新的数字经济，建设共治共享的数字社会，构建安全有序的数字</a:t>
            </a:r>
            <a:r>
              <a:rPr lang="zh-CN" altLang="en-US" sz="2400" kern="0" dirty="0" smtClean="0">
                <a:solidFill>
                  <a:schemeClr val="tx1"/>
                </a:solidFill>
                <a:ea typeface="宋体" panose="02010600030101010101" pitchFamily="2" charset="-122"/>
              </a:rPr>
              <a:t>生态。</a:t>
            </a:r>
            <a:endParaRPr lang="en-US" altLang="zh-CN" sz="2400" kern="0" dirty="0" smtClean="0">
              <a:solidFill>
                <a:schemeClr val="tx1"/>
              </a:solidFill>
              <a:ea typeface="宋体" panose="02010600030101010101" pitchFamily="2" charset="-122"/>
            </a:endParaRPr>
          </a:p>
          <a:p>
            <a:pPr marL="342900" indent="-342900" algn="just" eaLnBrk="1" hangingPunct="1">
              <a:lnSpc>
                <a:spcPct val="150000"/>
              </a:lnSpc>
              <a:buFont typeface="Wingdings" panose="05000000000000000000" pitchFamily="2" charset="2"/>
              <a:buChar char="u"/>
            </a:pPr>
            <a:r>
              <a:rPr lang="zh-CN" altLang="en-US" sz="2400" kern="0" dirty="0">
                <a:solidFill>
                  <a:srgbClr val="FF0000"/>
                </a:solidFill>
                <a:ea typeface="宋体" panose="02010600030101010101" pitchFamily="2" charset="-122"/>
              </a:rPr>
              <a:t>五</a:t>
            </a:r>
            <a:r>
              <a:rPr lang="zh-CN" altLang="en-US" sz="2400" kern="0" dirty="0" smtClean="0">
                <a:solidFill>
                  <a:srgbClr val="FF0000"/>
                </a:solidFill>
                <a:ea typeface="宋体" panose="02010600030101010101" pitchFamily="2" charset="-122"/>
              </a:rPr>
              <a:t>大重点工程</a:t>
            </a:r>
            <a:r>
              <a:rPr lang="zh-CN" altLang="en-US" sz="2400" kern="0" dirty="0" smtClean="0">
                <a:solidFill>
                  <a:schemeClr val="tx1"/>
                </a:solidFill>
                <a:ea typeface="宋体" panose="02010600030101010101" pitchFamily="2" charset="-122"/>
              </a:rPr>
              <a:t>：城市</a:t>
            </a:r>
            <a:r>
              <a:rPr lang="zh-CN" altLang="en-US" sz="2400" kern="0" dirty="0">
                <a:solidFill>
                  <a:schemeClr val="tx1"/>
                </a:solidFill>
                <a:ea typeface="宋体" panose="02010600030101010101" pitchFamily="2" charset="-122"/>
              </a:rPr>
              <a:t>感知元和行动元建设工程、“便利仓山”建设工程、工业互联网创新发展工程、中小企业“上云用数赋智”工程、数字抗疫</a:t>
            </a:r>
            <a:r>
              <a:rPr lang="zh-CN" altLang="en-US" sz="2400" kern="0" dirty="0" smtClean="0">
                <a:solidFill>
                  <a:schemeClr val="tx1"/>
                </a:solidFill>
                <a:ea typeface="宋体" panose="02010600030101010101" pitchFamily="2" charset="-122"/>
              </a:rPr>
              <a:t>工程。</a:t>
            </a:r>
            <a:endParaRPr lang="en-US" altLang="zh-CN" sz="2400" kern="0" dirty="0" smtClean="0">
              <a:solidFill>
                <a:schemeClr val="tx1"/>
              </a:solidFill>
              <a:ea typeface="宋体" panose="02010600030101010101" pitchFamily="2" charset="-122"/>
            </a:endParaRPr>
          </a:p>
          <a:p>
            <a:pPr marL="342900" indent="-342900" algn="just" eaLnBrk="1" hangingPunct="1">
              <a:lnSpc>
                <a:spcPct val="150000"/>
              </a:lnSpc>
              <a:buFont typeface="Wingdings" panose="05000000000000000000" pitchFamily="2" charset="2"/>
              <a:buChar char="u"/>
            </a:pPr>
            <a:r>
              <a:rPr lang="zh-CN" altLang="en-US" sz="2400" kern="0" dirty="0">
                <a:solidFill>
                  <a:srgbClr val="FF0000"/>
                </a:solidFill>
                <a:ea typeface="宋体" panose="02010600030101010101" pitchFamily="2" charset="-122"/>
              </a:rPr>
              <a:t>五</a:t>
            </a:r>
            <a:r>
              <a:rPr lang="zh-CN" altLang="en-US" sz="2400" kern="0" dirty="0" smtClean="0">
                <a:solidFill>
                  <a:srgbClr val="FF0000"/>
                </a:solidFill>
                <a:ea typeface="宋体" panose="02010600030101010101" pitchFamily="2" charset="-122"/>
              </a:rPr>
              <a:t>大保障措施</a:t>
            </a:r>
            <a:r>
              <a:rPr lang="zh-CN" altLang="en-US" sz="2400" kern="0" dirty="0" smtClean="0">
                <a:solidFill>
                  <a:schemeClr val="tx1"/>
                </a:solidFill>
                <a:ea typeface="宋体" panose="02010600030101010101" pitchFamily="2" charset="-122"/>
              </a:rPr>
              <a:t>：强化</a:t>
            </a:r>
            <a:r>
              <a:rPr lang="zh-CN" altLang="en-US" sz="2400" kern="0" dirty="0">
                <a:solidFill>
                  <a:schemeClr val="tx1"/>
                </a:solidFill>
                <a:ea typeface="宋体" panose="02010600030101010101" pitchFamily="2" charset="-122"/>
              </a:rPr>
              <a:t>组织领导、强化项目推进、强化多元投资、强化监督考核、强化氛围</a:t>
            </a:r>
            <a:r>
              <a:rPr lang="zh-CN" altLang="en-US" sz="2400" kern="0" dirty="0" smtClean="0">
                <a:solidFill>
                  <a:schemeClr val="tx1"/>
                </a:solidFill>
                <a:ea typeface="宋体" panose="02010600030101010101" pitchFamily="2" charset="-122"/>
              </a:rPr>
              <a:t>营造。</a:t>
            </a:r>
            <a:endParaRPr lang="en-US" altLang="zh-CN" sz="2400" kern="0" dirty="0" smtClean="0">
              <a:solidFill>
                <a:schemeClr val="tx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6</a:t>
            </a:r>
            <a:r>
              <a:rPr lang="zh-CN" altLang="en-US" sz="3200" dirty="0">
                <a:solidFill>
                  <a:schemeClr val="tx1"/>
                </a:solidFill>
                <a:latin typeface="黑体" panose="02010609060101010101" pitchFamily="49" charset="-122"/>
                <a:ea typeface="黑体" panose="02010609060101010101" pitchFamily="49" charset="-122"/>
              </a:rPr>
              <a:t>、构建智能化社会治理体系</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推进“</a:t>
            </a:r>
            <a:r>
              <a:rPr lang="zh-CN" altLang="en-US" sz="2400" b="1" dirty="0">
                <a:solidFill>
                  <a:srgbClr val="FF0000"/>
                </a:solidFill>
                <a:ea typeface="宋体" panose="02010600030101010101" pitchFamily="2" charset="-122"/>
              </a:rPr>
              <a:t>平安仓山</a:t>
            </a:r>
            <a:r>
              <a:rPr lang="zh-CN" altLang="en-US" sz="2400" b="1" dirty="0">
                <a:ea typeface="宋体" panose="02010600030101010101" pitchFamily="2" charset="-122"/>
              </a:rPr>
              <a:t>”建设，</a:t>
            </a:r>
            <a:r>
              <a:rPr lang="zh-CN" altLang="en-US" sz="2400" b="1" dirty="0" smtClean="0">
                <a:ea typeface="宋体" panose="02010600030101010101" pitchFamily="2" charset="-122"/>
              </a:rPr>
              <a:t>深化新一代</a:t>
            </a:r>
            <a:r>
              <a:rPr lang="zh-CN" altLang="en-US" sz="2400" b="1" dirty="0">
                <a:ea typeface="宋体" panose="02010600030101010101" pitchFamily="2" charset="-122"/>
              </a:rPr>
              <a:t>信息技术在社会治理领域的</a:t>
            </a:r>
            <a:r>
              <a:rPr lang="zh-CN" altLang="en-US" sz="2400" b="1" dirty="0" smtClean="0">
                <a:ea typeface="宋体" panose="02010600030101010101" pitchFamily="2" charset="-122"/>
              </a:rPr>
              <a:t>应用，打造</a:t>
            </a:r>
            <a:r>
              <a:rPr lang="zh-CN" altLang="en-US" sz="2400" b="1" dirty="0">
                <a:ea typeface="宋体" panose="02010600030101010101" pitchFamily="2" charset="-122"/>
              </a:rPr>
              <a:t>一批“智安小区”</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探索</a:t>
            </a:r>
            <a:r>
              <a:rPr lang="zh-CN" altLang="en-US" sz="2400" b="1" dirty="0">
                <a:ea typeface="宋体" panose="02010600030101010101" pitchFamily="2" charset="-122"/>
              </a:rPr>
              <a:t>“大数据</a:t>
            </a:r>
            <a:r>
              <a:rPr lang="en-US" altLang="zh-CN" sz="2400" b="1" dirty="0">
                <a:ea typeface="宋体" panose="02010600030101010101" pitchFamily="2" charset="-122"/>
              </a:rPr>
              <a:t>+</a:t>
            </a:r>
            <a:r>
              <a:rPr lang="zh-CN" altLang="en-US" sz="2400" b="1" dirty="0">
                <a:ea typeface="宋体" panose="02010600030101010101" pitchFamily="2" charset="-122"/>
              </a:rPr>
              <a:t>智慧云眼”、“知识图谱</a:t>
            </a:r>
            <a:r>
              <a:rPr lang="en-US" altLang="zh-CN" sz="2400" b="1" dirty="0">
                <a:ea typeface="宋体" panose="02010600030101010101" pitchFamily="2" charset="-122"/>
              </a:rPr>
              <a:t>+</a:t>
            </a:r>
            <a:r>
              <a:rPr lang="zh-CN" altLang="en-US" sz="2400" b="1" dirty="0">
                <a:ea typeface="宋体" panose="02010600030101010101" pitchFamily="2" charset="-122"/>
              </a:rPr>
              <a:t>数据治理”等新技术应用，通过“大数据</a:t>
            </a:r>
            <a:r>
              <a:rPr lang="en-US" altLang="zh-CN" sz="2400" b="1" dirty="0">
                <a:ea typeface="宋体" panose="02010600030101010101" pitchFamily="2" charset="-122"/>
              </a:rPr>
              <a:t>+</a:t>
            </a:r>
            <a:r>
              <a:rPr lang="zh-CN" altLang="en-US" sz="2400" b="1" dirty="0">
                <a:ea typeface="宋体" panose="02010600030101010101" pitchFamily="2" charset="-122"/>
              </a:rPr>
              <a:t>网格化”，实现对社会风险的精准智控</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搭建</a:t>
            </a:r>
            <a:r>
              <a:rPr lang="zh-CN" altLang="en-US" sz="2400" b="1" dirty="0">
                <a:ea typeface="宋体" panose="02010600030101010101" pitchFamily="2" charset="-122"/>
              </a:rPr>
              <a:t>“互联网</a:t>
            </a:r>
            <a:r>
              <a:rPr lang="en-US" altLang="zh-CN" sz="2400" b="1" dirty="0">
                <a:ea typeface="宋体" panose="02010600030101010101" pitchFamily="2" charset="-122"/>
              </a:rPr>
              <a:t>+</a:t>
            </a:r>
            <a:r>
              <a:rPr lang="zh-CN" altLang="en-US" sz="2400" b="1" dirty="0">
                <a:ea typeface="宋体" panose="02010600030101010101" pitchFamily="2" charset="-122"/>
              </a:rPr>
              <a:t>社情民意”</a:t>
            </a:r>
            <a:r>
              <a:rPr lang="zh-CN" altLang="en-US" sz="2400" b="1" dirty="0" smtClean="0">
                <a:ea typeface="宋体" panose="02010600030101010101" pitchFamily="2" charset="-122"/>
              </a:rPr>
              <a:t>平台。</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公共安全</a:t>
            </a:r>
            <a:r>
              <a:rPr lang="zh-CN" altLang="en-US" sz="2400" b="1" dirty="0" smtClean="0">
                <a:ea typeface="宋体" panose="02010600030101010101" pitchFamily="2" charset="-122"/>
              </a:rPr>
              <a:t>。升级视频</a:t>
            </a:r>
            <a:r>
              <a:rPr lang="zh-CN" altLang="en-US" sz="2400" b="1" dirty="0">
                <a:ea typeface="宋体" panose="02010600030101010101" pitchFamily="2" charset="-122"/>
              </a:rPr>
              <a:t>图像智能</a:t>
            </a:r>
            <a:r>
              <a:rPr lang="zh-CN" altLang="en-US" sz="2400" b="1" dirty="0" smtClean="0">
                <a:ea typeface="宋体" panose="02010600030101010101" pitchFamily="2" charset="-122"/>
              </a:rPr>
              <a:t>应用，发展公安大数据。</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司法行政</a:t>
            </a:r>
            <a:r>
              <a:rPr lang="zh-CN" altLang="en-US" sz="2400" b="1" dirty="0">
                <a:ea typeface="宋体" panose="02010600030101010101" pitchFamily="2" charset="-122"/>
              </a:rPr>
              <a:t>。推行“互联网</a:t>
            </a:r>
            <a:r>
              <a:rPr lang="en-US" altLang="zh-CN" sz="2400" b="1" dirty="0">
                <a:ea typeface="宋体" panose="02010600030101010101" pitchFamily="2" charset="-122"/>
              </a:rPr>
              <a:t>+</a:t>
            </a:r>
            <a:r>
              <a:rPr lang="zh-CN" altLang="en-US" sz="2400" b="1" dirty="0">
                <a:ea typeface="宋体" panose="02010600030101010101" pitchFamily="2" charset="-122"/>
              </a:rPr>
              <a:t>公共法律服务</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应急管理</a:t>
            </a:r>
            <a:r>
              <a:rPr lang="zh-CN" altLang="en-US" sz="2400" b="1" dirty="0">
                <a:ea typeface="宋体" panose="02010600030101010101" pitchFamily="2" charset="-122"/>
              </a:rPr>
              <a:t>。以信息化推进应急管理现代化。</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第五章 发展融合创新的数字</a:t>
            </a:r>
            <a:r>
              <a:rPr lang="zh-CN" altLang="en-US" sz="3200" dirty="0" smtClean="0">
                <a:solidFill>
                  <a:schemeClr val="tx1"/>
                </a:solidFill>
                <a:latin typeface="黑体" panose="02010609060101010101" pitchFamily="49" charset="-122"/>
                <a:ea typeface="黑体" panose="02010609060101010101" pitchFamily="49" charset="-122"/>
              </a:rPr>
              <a:t>经济</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做大</a:t>
            </a:r>
            <a:r>
              <a:rPr lang="zh-CN" altLang="en-US" sz="2400" b="1" dirty="0">
                <a:ea typeface="宋体" panose="02010600030101010101" pitchFamily="2" charset="-122"/>
              </a:rPr>
              <a:t>做强人工智能产业</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积极</a:t>
            </a:r>
            <a:r>
              <a:rPr lang="zh-CN" altLang="en-US" sz="2400" b="1" dirty="0" smtClean="0">
                <a:ea typeface="宋体" panose="02010600030101010101" pitchFamily="2" charset="-122"/>
              </a:rPr>
              <a:t>发展其他智能</a:t>
            </a:r>
            <a:r>
              <a:rPr lang="zh-CN" altLang="en-US" sz="2400" b="1" dirty="0">
                <a:ea typeface="宋体" panose="02010600030101010101" pitchFamily="2" charset="-122"/>
              </a:rPr>
              <a:t>产业</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大力</a:t>
            </a:r>
            <a:r>
              <a:rPr lang="zh-CN" altLang="en-US" sz="2400" b="1" dirty="0">
                <a:ea typeface="宋体" panose="02010600030101010101" pitchFamily="2" charset="-122"/>
              </a:rPr>
              <a:t>推进</a:t>
            </a:r>
            <a:r>
              <a:rPr lang="zh-CN" altLang="en-US" sz="2400" b="1" dirty="0" smtClean="0">
                <a:ea typeface="宋体" panose="02010600030101010101" pitchFamily="2" charset="-122"/>
              </a:rPr>
              <a:t>工业智能化</a:t>
            </a:r>
            <a:r>
              <a:rPr lang="zh-CN" altLang="en-US" sz="2400" b="1" dirty="0">
                <a:ea typeface="宋体" panose="02010600030101010101" pitchFamily="2" charset="-122"/>
              </a:rPr>
              <a:t>转型</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积极</a:t>
            </a:r>
            <a:r>
              <a:rPr lang="zh-CN" altLang="en-US" sz="2400" b="1" dirty="0">
                <a:ea typeface="宋体" panose="02010600030101010101" pitchFamily="2" charset="-122"/>
              </a:rPr>
              <a:t>推进</a:t>
            </a:r>
            <a:r>
              <a:rPr lang="zh-CN" altLang="en-US" sz="2400" b="1" dirty="0" smtClean="0">
                <a:ea typeface="宋体" panose="02010600030101010101" pitchFamily="2" charset="-122"/>
              </a:rPr>
              <a:t>服务业智能化</a:t>
            </a:r>
            <a:r>
              <a:rPr lang="zh-CN" altLang="en-US" sz="2400" b="1" dirty="0">
                <a:ea typeface="宋体" panose="02010600030101010101" pitchFamily="2" charset="-122"/>
              </a:rPr>
              <a:t>转型</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推动企业智能化</a:t>
            </a:r>
            <a:r>
              <a:rPr lang="zh-CN" altLang="en-US" sz="2400" b="1" dirty="0">
                <a:ea typeface="宋体" panose="02010600030101010101" pitchFamily="2" charset="-122"/>
              </a:rPr>
              <a:t>转型</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促进</a:t>
            </a:r>
            <a:r>
              <a:rPr lang="zh-CN" altLang="en-US" sz="2400" b="1" dirty="0">
                <a:ea typeface="宋体" panose="02010600030101010101" pitchFamily="2" charset="-122"/>
              </a:rPr>
              <a:t>数字经济集聚</a:t>
            </a:r>
            <a:r>
              <a:rPr lang="zh-CN" altLang="en-US" sz="2400" b="1" dirty="0" smtClean="0">
                <a:ea typeface="宋体" panose="02010600030101010101" pitchFamily="2" charset="-122"/>
              </a:rPr>
              <a:t>发展</a:t>
            </a:r>
            <a:endParaRPr lang="zh-CN" altLang="en-US" sz="2400" b="1" dirty="0" smtClean="0">
              <a:ea typeface="宋体" panose="02010600030101010101" pitchFamily="2" charset="-122"/>
            </a:endParaRPr>
          </a:p>
        </p:txBody>
      </p:sp>
      <p:sp>
        <p:nvSpPr>
          <p:cNvPr id="5" name="Rectangle 3"/>
          <p:cNvSpPr txBox="1">
            <a:spLocks noChangeArrowheads="1"/>
          </p:cNvSpPr>
          <p:nvPr/>
        </p:nvSpPr>
        <p:spPr bwMode="auto">
          <a:xfrm>
            <a:off x="502920" y="5573904"/>
            <a:ext cx="792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lnSpc>
                <a:spcPct val="125000"/>
              </a:lnSpc>
              <a:spcAft>
                <a:spcPct val="20000"/>
              </a:spcAft>
              <a:buFontTx/>
              <a:buNone/>
            </a:pPr>
            <a:r>
              <a:rPr lang="zh-CN" altLang="en-US" b="1" kern="0" dirty="0">
                <a:solidFill>
                  <a:srgbClr val="FF0000"/>
                </a:solidFill>
                <a:latin typeface="宋体" panose="02010600030101010101" pitchFamily="2" charset="-122"/>
                <a:ea typeface="宋体" panose="02010600030101010101" pitchFamily="2" charset="-122"/>
              </a:rPr>
              <a:t>依托“两园四镇</a:t>
            </a:r>
            <a:r>
              <a:rPr lang="zh-CN" altLang="en-US" b="1" kern="0" dirty="0" smtClean="0">
                <a:solidFill>
                  <a:srgbClr val="FF0000"/>
                </a:solidFill>
                <a:latin typeface="宋体" panose="02010600030101010101" pitchFamily="2" charset="-122"/>
                <a:ea typeface="宋体" panose="02010600030101010101" pitchFamily="2" charset="-122"/>
              </a:rPr>
              <a:t>”，发展“</a:t>
            </a:r>
            <a:r>
              <a:rPr lang="en-US" altLang="zh-CN" b="1" kern="0" dirty="0" smtClean="0">
                <a:solidFill>
                  <a:srgbClr val="FF0000"/>
                </a:solidFill>
                <a:latin typeface="宋体" panose="02010600030101010101" pitchFamily="2" charset="-122"/>
                <a:ea typeface="宋体" panose="02010600030101010101" pitchFamily="2" charset="-122"/>
              </a:rPr>
              <a:t>1+5</a:t>
            </a:r>
            <a:r>
              <a:rPr lang="zh-CN" altLang="en-US" b="1" kern="0" dirty="0" smtClean="0">
                <a:solidFill>
                  <a:srgbClr val="FF0000"/>
                </a:solidFill>
                <a:latin typeface="宋体" panose="02010600030101010101" pitchFamily="2" charset="-122"/>
                <a:ea typeface="宋体" panose="02010600030101010101" pitchFamily="2" charset="-122"/>
              </a:rPr>
              <a:t>”智能产业。</a:t>
            </a:r>
            <a:endParaRPr lang="zh-CN" altLang="en-US" b="1" kern="0" dirty="0" smtClean="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1</a:t>
            </a:r>
            <a:r>
              <a:rPr lang="zh-CN" altLang="en-US" sz="3200" dirty="0">
                <a:solidFill>
                  <a:schemeClr val="tx1"/>
                </a:solidFill>
                <a:latin typeface="黑体" panose="02010609060101010101" pitchFamily="49" charset="-122"/>
                <a:ea typeface="黑体" panose="02010609060101010101" pitchFamily="49" charset="-122"/>
              </a:rPr>
              <a:t>、巩固提升人工智能产业</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围绕</a:t>
            </a:r>
            <a:r>
              <a:rPr lang="zh-CN" altLang="en-US" sz="2400" b="1" dirty="0">
                <a:ea typeface="宋体" panose="02010600030101010101" pitchFamily="2" charset="-122"/>
              </a:rPr>
              <a:t>科技创新、企业发展、技术应用、生态构建等</a:t>
            </a:r>
            <a:r>
              <a:rPr lang="zh-CN" altLang="en-US" sz="2400" b="1" dirty="0" smtClean="0">
                <a:ea typeface="宋体" panose="02010600030101010101" pitchFamily="2" charset="-122"/>
              </a:rPr>
              <a:t>，巩固提升人工智能</a:t>
            </a:r>
            <a:r>
              <a:rPr lang="zh-CN" altLang="en-US" sz="2400" b="1" dirty="0">
                <a:ea typeface="宋体" panose="02010600030101010101" pitchFamily="2" charset="-122"/>
              </a:rPr>
              <a:t>产业</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增强人工智能</a:t>
            </a:r>
            <a:r>
              <a:rPr lang="zh-CN" altLang="en-US" sz="2400" b="1" dirty="0">
                <a:solidFill>
                  <a:srgbClr val="FF0000"/>
                </a:solidFill>
                <a:ea typeface="宋体" panose="02010600030101010101" pitchFamily="2" charset="-122"/>
              </a:rPr>
              <a:t>科技创新</a:t>
            </a:r>
            <a:r>
              <a:rPr lang="zh-CN" altLang="en-US" sz="2400" b="1" dirty="0">
                <a:ea typeface="宋体" panose="02010600030101010101" pitchFamily="2" charset="-122"/>
              </a:rPr>
              <a:t>能力</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推动人工智能</a:t>
            </a:r>
            <a:r>
              <a:rPr lang="zh-CN" altLang="en-US" sz="2400" b="1" dirty="0" smtClean="0">
                <a:solidFill>
                  <a:srgbClr val="FF0000"/>
                </a:solidFill>
                <a:ea typeface="宋体" panose="02010600030101010101" pitchFamily="2" charset="-122"/>
              </a:rPr>
              <a:t>企业集群</a:t>
            </a:r>
            <a:r>
              <a:rPr lang="zh-CN" altLang="en-US" sz="2400" b="1" dirty="0">
                <a:ea typeface="宋体" panose="02010600030101010101" pitchFamily="2" charset="-122"/>
              </a:rPr>
              <a:t>发展。培育一批人工智能“链主型”</a:t>
            </a:r>
            <a:r>
              <a:rPr lang="zh-CN" altLang="en-US" sz="2400" b="1" dirty="0" smtClean="0">
                <a:ea typeface="宋体" panose="02010600030101010101" pitchFamily="2" charset="-122"/>
              </a:rPr>
              <a:t>企业。</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深化</a:t>
            </a:r>
            <a:r>
              <a:rPr lang="zh-CN" altLang="en-US" sz="2400" b="1" dirty="0">
                <a:ea typeface="宋体" panose="02010600030101010101" pitchFamily="2" charset="-122"/>
              </a:rPr>
              <a:t>人工智能</a:t>
            </a:r>
            <a:r>
              <a:rPr lang="zh-CN" altLang="en-US" sz="2400" b="1" dirty="0">
                <a:solidFill>
                  <a:srgbClr val="FF0000"/>
                </a:solidFill>
                <a:ea typeface="宋体" panose="02010600030101010101" pitchFamily="2" charset="-122"/>
              </a:rPr>
              <a:t>技术应用</a:t>
            </a:r>
            <a:r>
              <a:rPr lang="zh-CN" altLang="en-US" sz="2400" b="1" dirty="0">
                <a:ea typeface="宋体" panose="02010600030101010101" pitchFamily="2" charset="-122"/>
              </a:rPr>
              <a:t>。聚焦智能制造</a:t>
            </a:r>
            <a:r>
              <a:rPr lang="zh-CN" altLang="en-US" sz="2400" b="1" dirty="0" smtClean="0">
                <a:ea typeface="宋体" panose="02010600030101010101" pitchFamily="2" charset="-122"/>
              </a:rPr>
              <a:t>、智能商</a:t>
            </a:r>
            <a:r>
              <a:rPr lang="zh-CN" altLang="en-US" sz="2400" b="1" dirty="0">
                <a:ea typeface="宋体" panose="02010600030101010101" pitchFamily="2" charset="-122"/>
              </a:rPr>
              <a:t>圈</a:t>
            </a:r>
            <a:r>
              <a:rPr lang="zh-CN" altLang="en-US" sz="2400" b="1" dirty="0" smtClean="0">
                <a:ea typeface="宋体" panose="02010600030101010101" pitchFamily="2" charset="-122"/>
              </a:rPr>
              <a:t>、智能文旅等</a:t>
            </a:r>
            <a:r>
              <a:rPr lang="zh-CN" altLang="en-US" sz="2400" b="1" dirty="0">
                <a:ea typeface="宋体" panose="02010600030101010101" pitchFamily="2" charset="-122"/>
              </a:rPr>
              <a:t>领域，构建一批人工智能应用场景。</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构建人工智能</a:t>
            </a:r>
            <a:r>
              <a:rPr lang="zh-CN" altLang="en-US" sz="2400" b="1" dirty="0">
                <a:solidFill>
                  <a:srgbClr val="FF0000"/>
                </a:solidFill>
                <a:ea typeface="宋体" panose="02010600030101010101" pitchFamily="2" charset="-122"/>
              </a:rPr>
              <a:t>产业生态</a:t>
            </a:r>
            <a:r>
              <a:rPr lang="zh-CN" altLang="en-US" sz="2400" b="1" dirty="0">
                <a:ea typeface="宋体" panose="02010600030101010101" pitchFamily="2" charset="-122"/>
              </a:rPr>
              <a:t>。推动算法、算力、数据三大要素融合发展，打造开放、健康、安全</a:t>
            </a:r>
            <a:r>
              <a:rPr lang="zh-CN" altLang="en-US" sz="2400" b="1" dirty="0" smtClean="0">
                <a:ea typeface="宋体" panose="02010600030101010101" pitchFamily="2" charset="-122"/>
              </a:rPr>
              <a:t>的产业</a:t>
            </a:r>
            <a:r>
              <a:rPr lang="zh-CN" altLang="en-US" sz="2400" b="1" dirty="0">
                <a:ea typeface="宋体" panose="02010600030101010101" pitchFamily="2" charset="-122"/>
              </a:rPr>
              <a:t>生态圈。</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2</a:t>
            </a:r>
            <a:r>
              <a:rPr lang="zh-CN" altLang="en-US" sz="3200" dirty="0" smtClean="0">
                <a:solidFill>
                  <a:schemeClr val="tx1"/>
                </a:solidFill>
                <a:latin typeface="黑体" panose="02010609060101010101" pitchFamily="49" charset="-122"/>
                <a:ea typeface="黑体" panose="02010609060101010101" pitchFamily="49" charset="-122"/>
              </a:rPr>
              <a:t>、积极发展其他智能产业</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互联网产业</a:t>
            </a:r>
            <a:r>
              <a:rPr lang="zh-CN" altLang="en-US" sz="2400" b="1" dirty="0">
                <a:ea typeface="宋体" panose="02010600030101010101" pitchFamily="2" charset="-122"/>
              </a:rPr>
              <a:t>。实施“互联网</a:t>
            </a:r>
            <a:r>
              <a:rPr lang="en-US" altLang="zh-CN" sz="2400" b="1" dirty="0">
                <a:ea typeface="宋体" panose="02010600030101010101" pitchFamily="2" charset="-122"/>
              </a:rPr>
              <a:t>+”</a:t>
            </a:r>
            <a:r>
              <a:rPr lang="zh-CN" altLang="en-US" sz="2400" b="1" dirty="0">
                <a:ea typeface="宋体" panose="02010600030101010101" pitchFamily="2" charset="-122"/>
              </a:rPr>
              <a:t>行动计划，依托互联网小镇重点发展数字内容产业、平台经济和网络安全产业。</a:t>
            </a:r>
            <a:r>
              <a:rPr lang="zh-CN" altLang="en-US" sz="2400" b="1" dirty="0" smtClean="0">
                <a:ea typeface="宋体" panose="02010600030101010101" pitchFamily="2" charset="-122"/>
              </a:rPr>
              <a:t>积极</a:t>
            </a:r>
            <a:r>
              <a:rPr lang="zh-CN" altLang="en-US" sz="2400" b="1" dirty="0">
                <a:ea typeface="宋体" panose="02010600030101010101" pitchFamily="2" charset="-122"/>
              </a:rPr>
              <a:t>发展网络直播、电子竞技、数字艺术、网络视听、数字非遗等。完善数字内容策划、制作、传播、交易、消费等产业链</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电子</a:t>
            </a:r>
            <a:r>
              <a:rPr lang="zh-CN" altLang="en-US" sz="2400" b="1" dirty="0">
                <a:solidFill>
                  <a:srgbClr val="FF0000"/>
                </a:solidFill>
                <a:ea typeface="宋体" panose="02010600030101010101" pitchFamily="2" charset="-122"/>
              </a:rPr>
              <a:t>信息制造业</a:t>
            </a:r>
            <a:r>
              <a:rPr lang="zh-CN" altLang="en-US" sz="2400" b="1" dirty="0">
                <a:ea typeface="宋体" panose="02010600030101010101" pitchFamily="2" charset="-122"/>
              </a:rPr>
              <a:t>。重点发展光电、集成电路、计算机与信息通信、智能穿戴式设备等产业。支持福州金山工业园区</a:t>
            </a:r>
            <a:r>
              <a:rPr lang="zh-CN" altLang="en-US" sz="2400" b="1" dirty="0" smtClean="0">
                <a:ea typeface="宋体" panose="02010600030101010101" pitchFamily="2" charset="-122"/>
              </a:rPr>
              <a:t>发展智能终端</a:t>
            </a:r>
            <a:r>
              <a:rPr lang="zh-CN" altLang="en-US" sz="2400" b="1" dirty="0">
                <a:ea typeface="宋体" panose="02010600030101010101" pitchFamily="2" charset="-122"/>
              </a:rPr>
              <a:t>制造业</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卫星应用产业</a:t>
            </a:r>
            <a:r>
              <a:rPr lang="zh-CN" altLang="en-US" sz="2400" b="1" dirty="0">
                <a:ea typeface="宋体" panose="02010600030101010101" pitchFamily="2" charset="-122"/>
              </a:rPr>
              <a:t>。依托北斗小镇，建设海丝卫星服务基地，实施“卫星</a:t>
            </a:r>
            <a:r>
              <a:rPr lang="en-US" altLang="zh-CN" sz="2400" b="1" dirty="0">
                <a:ea typeface="宋体" panose="02010600030101010101" pitchFamily="2" charset="-122"/>
              </a:rPr>
              <a:t>+”</a:t>
            </a:r>
            <a:r>
              <a:rPr lang="zh-CN" altLang="en-US" sz="2400" b="1" dirty="0">
                <a:ea typeface="宋体" panose="02010600030101010101" pitchFamily="2" charset="-122"/>
              </a:rPr>
              <a:t>示范应用工程。</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2</a:t>
            </a:r>
            <a:r>
              <a:rPr lang="zh-CN" altLang="en-US" sz="3200" dirty="0" smtClean="0">
                <a:solidFill>
                  <a:schemeClr val="tx1"/>
                </a:solidFill>
                <a:latin typeface="黑体" panose="02010609060101010101" pitchFamily="49" charset="-122"/>
                <a:ea typeface="黑体" panose="02010609060101010101" pitchFamily="49" charset="-122"/>
              </a:rPr>
              <a:t>、积极发展其他智能产业</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startAt="4"/>
            </a:pPr>
            <a:r>
              <a:rPr lang="en-US" altLang="zh-CN" sz="2400" b="1" dirty="0">
                <a:solidFill>
                  <a:srgbClr val="FF0000"/>
                </a:solidFill>
                <a:ea typeface="宋体" panose="02010600030101010101" pitchFamily="2" charset="-122"/>
              </a:rPr>
              <a:t>5G</a:t>
            </a:r>
            <a:r>
              <a:rPr lang="zh-CN" altLang="en-US" sz="2400" b="1" dirty="0">
                <a:solidFill>
                  <a:srgbClr val="FF0000"/>
                </a:solidFill>
                <a:ea typeface="宋体" panose="02010600030101010101" pitchFamily="2" charset="-122"/>
              </a:rPr>
              <a:t>产业</a:t>
            </a:r>
            <a:r>
              <a:rPr lang="zh-CN" altLang="en-US" sz="2400" b="1" dirty="0">
                <a:ea typeface="宋体" panose="02010600030101010101" pitchFamily="2" charset="-122"/>
              </a:rPr>
              <a:t>。重点发展</a:t>
            </a:r>
            <a:r>
              <a:rPr lang="en-US" altLang="zh-CN" sz="2400" b="1" dirty="0">
                <a:ea typeface="宋体" panose="02010600030101010101" pitchFamily="2" charset="-122"/>
              </a:rPr>
              <a:t>5G</a:t>
            </a:r>
            <a:r>
              <a:rPr lang="zh-CN" altLang="en-US" sz="2400" b="1" dirty="0">
                <a:ea typeface="宋体" panose="02010600030101010101" pitchFamily="2" charset="-122"/>
              </a:rPr>
              <a:t>手机等智能终端、</a:t>
            </a:r>
            <a:r>
              <a:rPr lang="en-US" altLang="zh-CN" sz="2400" b="1" dirty="0">
                <a:ea typeface="宋体" panose="02010600030101010101" pitchFamily="2" charset="-122"/>
              </a:rPr>
              <a:t>5G</a:t>
            </a:r>
            <a:r>
              <a:rPr lang="zh-CN" altLang="en-US" sz="2400" b="1" dirty="0">
                <a:ea typeface="宋体" panose="02010600030101010101" pitchFamily="2" charset="-122"/>
              </a:rPr>
              <a:t>射频和基带芯片等核心器件、光纤光缆和光模块等</a:t>
            </a:r>
            <a:r>
              <a:rPr lang="en-US" altLang="zh-CN" sz="2400" b="1" dirty="0">
                <a:ea typeface="宋体" panose="02010600030101010101" pitchFamily="2" charset="-122"/>
              </a:rPr>
              <a:t>5G</a:t>
            </a:r>
            <a:r>
              <a:rPr lang="zh-CN" altLang="en-US" sz="2400" b="1" dirty="0">
                <a:ea typeface="宋体" panose="02010600030101010101" pitchFamily="2" charset="-122"/>
              </a:rPr>
              <a:t>网络设备。建立</a:t>
            </a:r>
            <a:r>
              <a:rPr lang="en-US" altLang="zh-CN" sz="2400" b="1" dirty="0">
                <a:ea typeface="宋体" panose="02010600030101010101" pitchFamily="2" charset="-122"/>
              </a:rPr>
              <a:t>5G</a:t>
            </a:r>
            <a:r>
              <a:rPr lang="zh-CN" altLang="en-US" sz="2400" b="1" dirty="0">
                <a:ea typeface="宋体" panose="02010600030101010101" pitchFamily="2" charset="-122"/>
              </a:rPr>
              <a:t>产业公共服务平台，设立</a:t>
            </a:r>
            <a:r>
              <a:rPr lang="en-US" altLang="zh-CN" sz="2400" b="1" dirty="0">
                <a:ea typeface="宋体" panose="02010600030101010101" pitchFamily="2" charset="-122"/>
              </a:rPr>
              <a:t>5G</a:t>
            </a:r>
            <a:r>
              <a:rPr lang="zh-CN" altLang="en-US" sz="2400" b="1" dirty="0">
                <a:ea typeface="宋体" panose="02010600030101010101" pitchFamily="2" charset="-122"/>
              </a:rPr>
              <a:t>创新创业基金。实施“</a:t>
            </a:r>
            <a:r>
              <a:rPr lang="en-US" altLang="zh-CN" sz="2400" b="1" dirty="0">
                <a:ea typeface="宋体" panose="02010600030101010101" pitchFamily="2" charset="-122"/>
              </a:rPr>
              <a:t>5G+”</a:t>
            </a:r>
            <a:r>
              <a:rPr lang="zh-CN" altLang="en-US" sz="2400" b="1" dirty="0">
                <a:ea typeface="宋体" panose="02010600030101010101" pitchFamily="2" charset="-122"/>
              </a:rPr>
              <a:t>行动计划。依托金山工业园，加快发展“</a:t>
            </a:r>
            <a:r>
              <a:rPr lang="en-US" altLang="zh-CN" sz="2400" b="1" dirty="0">
                <a:ea typeface="宋体" panose="02010600030101010101" pitchFamily="2" charset="-122"/>
              </a:rPr>
              <a:t>5G+</a:t>
            </a:r>
            <a:r>
              <a:rPr lang="zh-CN" altLang="en-US" sz="2400" b="1" dirty="0">
                <a:ea typeface="宋体" panose="02010600030101010101" pitchFamily="2" charset="-122"/>
              </a:rPr>
              <a:t>工业互联网”。推进“</a:t>
            </a:r>
            <a:r>
              <a:rPr lang="en-US" altLang="zh-CN" sz="2400" b="1" dirty="0">
                <a:ea typeface="宋体" panose="02010600030101010101" pitchFamily="2" charset="-122"/>
              </a:rPr>
              <a:t>5G+8K”</a:t>
            </a:r>
            <a:r>
              <a:rPr lang="zh-CN" altLang="en-US" sz="2400" b="1" dirty="0">
                <a:ea typeface="宋体" panose="02010600030101010101" pitchFamily="2" charset="-122"/>
              </a:rPr>
              <a:t>创新</a:t>
            </a:r>
            <a:r>
              <a:rPr lang="zh-CN" altLang="en-US" sz="2400" b="1" dirty="0" smtClean="0">
                <a:ea typeface="宋体" panose="02010600030101010101" pitchFamily="2" charset="-122"/>
              </a:rPr>
              <a:t>应用。</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startAt="4"/>
            </a:pPr>
            <a:r>
              <a:rPr lang="zh-CN" altLang="en-US" sz="2400" b="1" dirty="0">
                <a:solidFill>
                  <a:srgbClr val="FF0000"/>
                </a:solidFill>
                <a:ea typeface="宋体" panose="02010600030101010101" pitchFamily="2" charset="-122"/>
              </a:rPr>
              <a:t>虚拟</a:t>
            </a:r>
            <a:r>
              <a:rPr lang="zh-CN" altLang="en-US" sz="2400" b="1" dirty="0" smtClean="0">
                <a:solidFill>
                  <a:srgbClr val="FF0000"/>
                </a:solidFill>
                <a:ea typeface="宋体" panose="02010600030101010101" pitchFamily="2" charset="-122"/>
              </a:rPr>
              <a:t>现实和元宇宙产业</a:t>
            </a:r>
            <a:r>
              <a:rPr lang="zh-CN" altLang="en-US" sz="2400" b="1" dirty="0">
                <a:ea typeface="宋体" panose="02010600030101010101" pitchFamily="2" charset="-122"/>
              </a:rPr>
              <a:t>。加强三维图形生成、动态环境建模、实时动作捕捉、快速渲染处理等技术创新</a:t>
            </a:r>
            <a:r>
              <a:rPr lang="zh-CN" altLang="en-US" sz="2400" b="1" dirty="0" smtClean="0">
                <a:ea typeface="宋体" panose="02010600030101010101" pitchFamily="2" charset="-122"/>
              </a:rPr>
              <a:t>，推动</a:t>
            </a:r>
            <a:r>
              <a:rPr lang="zh-CN" altLang="en-US" sz="2400" b="1" dirty="0">
                <a:ea typeface="宋体" panose="02010600030101010101" pitchFamily="2" charset="-122"/>
              </a:rPr>
              <a:t>河图等技术本地化开发适配。实施“</a:t>
            </a:r>
            <a:r>
              <a:rPr lang="en-US" altLang="zh-CN" sz="2400" b="1" dirty="0">
                <a:ea typeface="宋体" panose="02010600030101010101" pitchFamily="2" charset="-122"/>
              </a:rPr>
              <a:t>VR+”</a:t>
            </a:r>
            <a:r>
              <a:rPr lang="zh-CN" altLang="en-US" sz="2400" b="1" dirty="0">
                <a:ea typeface="宋体" panose="02010600030101010101" pitchFamily="2" charset="-122"/>
              </a:rPr>
              <a:t>行动计划。构建“芯片研发</a:t>
            </a:r>
            <a:r>
              <a:rPr lang="en-US" altLang="zh-CN" sz="2400" b="1" dirty="0">
                <a:ea typeface="宋体" panose="02010600030101010101" pitchFamily="2" charset="-122"/>
              </a:rPr>
              <a:t>+</a:t>
            </a:r>
            <a:r>
              <a:rPr lang="zh-CN" altLang="en-US" sz="2400" b="1" dirty="0">
                <a:ea typeface="宋体" panose="02010600030101010101" pitchFamily="2" charset="-122"/>
              </a:rPr>
              <a:t>硬件生产</a:t>
            </a:r>
            <a:r>
              <a:rPr lang="en-US" altLang="zh-CN" sz="2400" b="1" dirty="0">
                <a:ea typeface="宋体" panose="02010600030101010101" pitchFamily="2" charset="-122"/>
              </a:rPr>
              <a:t>+</a:t>
            </a:r>
            <a:r>
              <a:rPr lang="zh-CN" altLang="en-US" sz="2400" b="1" dirty="0">
                <a:ea typeface="宋体" panose="02010600030101010101" pitchFamily="2" charset="-122"/>
              </a:rPr>
              <a:t>软件开发</a:t>
            </a:r>
            <a:r>
              <a:rPr lang="en-US" altLang="zh-CN" sz="2400" b="1" dirty="0">
                <a:ea typeface="宋体" panose="02010600030101010101" pitchFamily="2" charset="-122"/>
              </a:rPr>
              <a:t>+</a:t>
            </a:r>
            <a:r>
              <a:rPr lang="zh-CN" altLang="en-US" sz="2400" b="1" dirty="0">
                <a:ea typeface="宋体" panose="02010600030101010101" pitchFamily="2" charset="-122"/>
              </a:rPr>
              <a:t>内容制作和分发</a:t>
            </a:r>
            <a:r>
              <a:rPr lang="en-US" altLang="zh-CN" sz="2400" b="1" dirty="0">
                <a:ea typeface="宋体" panose="02010600030101010101" pitchFamily="2" charset="-122"/>
              </a:rPr>
              <a:t>+</a:t>
            </a:r>
            <a:r>
              <a:rPr lang="zh-CN" altLang="en-US" sz="2400" b="1" dirty="0">
                <a:ea typeface="宋体" panose="02010600030101010101" pitchFamily="2" charset="-122"/>
              </a:rPr>
              <a:t>相关服务”完整</a:t>
            </a:r>
            <a:r>
              <a:rPr lang="en-US" altLang="zh-CN" sz="2400" b="1" dirty="0">
                <a:ea typeface="宋体" panose="02010600030101010101" pitchFamily="2" charset="-122"/>
              </a:rPr>
              <a:t>VR</a:t>
            </a:r>
            <a:r>
              <a:rPr lang="zh-CN" altLang="en-US" sz="2400" b="1" dirty="0">
                <a:ea typeface="宋体" panose="02010600030101010101" pitchFamily="2" charset="-122"/>
              </a:rPr>
              <a:t>产业链。打造元</a:t>
            </a:r>
            <a:r>
              <a:rPr lang="zh-CN" altLang="en-US" sz="2400" b="1" dirty="0" smtClean="0">
                <a:ea typeface="宋体" panose="02010600030101010101" pitchFamily="2" charset="-122"/>
              </a:rPr>
              <a:t>宇宙空间。</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3</a:t>
            </a:r>
            <a:r>
              <a:rPr lang="zh-CN" altLang="en-US" sz="3200" dirty="0" smtClean="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大力推进</a:t>
            </a:r>
            <a:r>
              <a:rPr lang="zh-CN" altLang="en-US" sz="3200" dirty="0" smtClean="0">
                <a:solidFill>
                  <a:schemeClr val="tx1"/>
                </a:solidFill>
                <a:latin typeface="黑体" panose="02010609060101010101" pitchFamily="49" charset="-122"/>
                <a:ea typeface="黑体" panose="02010609060101010101" pitchFamily="49" charset="-122"/>
              </a:rPr>
              <a:t>工业智能化</a:t>
            </a:r>
            <a:r>
              <a:rPr lang="zh-CN" altLang="en-US" sz="3200" dirty="0">
                <a:solidFill>
                  <a:schemeClr val="tx1"/>
                </a:solidFill>
                <a:latin typeface="黑体" panose="02010609060101010101" pitchFamily="49" charset="-122"/>
                <a:ea typeface="黑体" panose="02010609060101010101" pitchFamily="49" charset="-122"/>
              </a:rPr>
              <a:t>转型</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实施</a:t>
            </a:r>
            <a:r>
              <a:rPr lang="zh-CN" altLang="en-US" sz="2400" b="1" dirty="0">
                <a:solidFill>
                  <a:srgbClr val="FF0000"/>
                </a:solidFill>
                <a:ea typeface="宋体" panose="02010600030101010101" pitchFamily="2" charset="-122"/>
              </a:rPr>
              <a:t>智能制造发展行动</a:t>
            </a:r>
            <a:r>
              <a:rPr lang="zh-CN" altLang="en-US" sz="2400" b="1" dirty="0">
                <a:ea typeface="宋体" panose="02010600030101010101" pitchFamily="2" charset="-122"/>
              </a:rPr>
              <a:t>。推进企业“设备换芯”、“生产换线”和“机器换工”</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实施工业互联网创新发展</a:t>
            </a:r>
            <a:r>
              <a:rPr lang="zh-CN" altLang="en-US" sz="2400" b="1" dirty="0" smtClean="0">
                <a:ea typeface="宋体" panose="02010600030101010101" pitchFamily="2" charset="-122"/>
              </a:rPr>
              <a:t>工程</a:t>
            </a:r>
            <a:r>
              <a:rPr lang="zh-CN" altLang="en-US" sz="2400" b="1" dirty="0">
                <a:ea typeface="宋体" panose="02010600030101010101" pitchFamily="2" charset="-122"/>
              </a:rPr>
              <a:t>。推进工业互联网“进企业、入车间、连设备</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积极发展工业大数据。</a:t>
            </a:r>
            <a:endParaRPr lang="en-US" altLang="zh-CN" sz="2400" b="1" dirty="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推进重点行业智能化转型。</a:t>
            </a:r>
            <a:r>
              <a:rPr lang="zh-CN" altLang="en-US" sz="2400" b="1" dirty="0" smtClean="0">
                <a:solidFill>
                  <a:srgbClr val="FF0000"/>
                </a:solidFill>
                <a:ea typeface="宋体" panose="02010600030101010101" pitchFamily="2" charset="-122"/>
              </a:rPr>
              <a:t>电子信息、纺织</a:t>
            </a:r>
            <a:r>
              <a:rPr lang="zh-CN" altLang="en-US" sz="2400" b="1" dirty="0">
                <a:solidFill>
                  <a:srgbClr val="FF0000"/>
                </a:solidFill>
                <a:ea typeface="宋体" panose="02010600030101010101" pitchFamily="2" charset="-122"/>
              </a:rPr>
              <a:t>鞋</a:t>
            </a:r>
            <a:r>
              <a:rPr lang="zh-CN" altLang="en-US" sz="2400" b="1" dirty="0" smtClean="0">
                <a:solidFill>
                  <a:srgbClr val="FF0000"/>
                </a:solidFill>
                <a:ea typeface="宋体" panose="02010600030101010101" pitchFamily="2" charset="-122"/>
              </a:rPr>
              <a:t>服、轻工食品、机械制造、生物医药</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实施</a:t>
            </a:r>
            <a:r>
              <a:rPr lang="zh-CN" altLang="en-US" sz="2400" b="1" dirty="0">
                <a:solidFill>
                  <a:srgbClr val="FF0000"/>
                </a:solidFill>
                <a:ea typeface="宋体" panose="02010600030101010101" pitchFamily="2" charset="-122"/>
              </a:rPr>
              <a:t>智能改造提升</a:t>
            </a:r>
            <a:r>
              <a:rPr lang="zh-CN" altLang="en-US" sz="2400" b="1" dirty="0" smtClean="0">
                <a:solidFill>
                  <a:srgbClr val="FF0000"/>
                </a:solidFill>
                <a:ea typeface="宋体" panose="02010600030101010101" pitchFamily="2" charset="-122"/>
              </a:rPr>
              <a:t>行动</a:t>
            </a:r>
            <a:r>
              <a:rPr lang="zh-CN" altLang="en-US" sz="2400" b="1" dirty="0" smtClean="0">
                <a:ea typeface="宋体" panose="02010600030101010101" pitchFamily="2" charset="-122"/>
              </a:rPr>
              <a:t>，支持</a:t>
            </a:r>
            <a:r>
              <a:rPr lang="zh-CN" altLang="en-US" sz="2400" b="1" dirty="0">
                <a:ea typeface="宋体" panose="02010600030101010101" pitchFamily="2" charset="-122"/>
              </a:rPr>
              <a:t>金山工业</a:t>
            </a:r>
            <a:r>
              <a:rPr lang="zh-CN" altLang="en-US" sz="2400" b="1" dirty="0" smtClean="0">
                <a:ea typeface="宋体" panose="02010600030101010101" pitchFamily="2" charset="-122"/>
              </a:rPr>
              <a:t>园建设智能园区。</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4</a:t>
            </a:r>
            <a:r>
              <a:rPr lang="zh-CN" altLang="en-US" sz="3200" dirty="0" smtClean="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积极推进</a:t>
            </a:r>
            <a:r>
              <a:rPr lang="zh-CN" altLang="en-US" sz="3200" dirty="0" smtClean="0">
                <a:solidFill>
                  <a:schemeClr val="tx1"/>
                </a:solidFill>
                <a:latin typeface="黑体" panose="02010609060101010101" pitchFamily="49" charset="-122"/>
                <a:ea typeface="黑体" panose="02010609060101010101" pitchFamily="49" charset="-122"/>
              </a:rPr>
              <a:t>服务业智能化</a:t>
            </a:r>
            <a:r>
              <a:rPr lang="zh-CN" altLang="en-US" sz="3200" dirty="0">
                <a:solidFill>
                  <a:schemeClr val="tx1"/>
                </a:solidFill>
                <a:latin typeface="黑体" panose="02010609060101010101" pitchFamily="49" charset="-122"/>
                <a:ea typeface="黑体" panose="02010609060101010101" pitchFamily="49" charset="-122"/>
              </a:rPr>
              <a:t>转型</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50292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457200" algn="just" eaLnBrk="1" hangingPunct="1">
              <a:lnSpc>
                <a:spcPct val="125000"/>
              </a:lnSpc>
              <a:spcAft>
                <a:spcPct val="20000"/>
              </a:spcAft>
              <a:buNone/>
            </a:pPr>
            <a:r>
              <a:rPr lang="zh-CN" altLang="en-US" sz="2400" b="1" dirty="0" smtClean="0">
                <a:ea typeface="宋体" panose="02010600030101010101" pitchFamily="2" charset="-122"/>
              </a:rPr>
              <a:t>  积极</a:t>
            </a:r>
            <a:r>
              <a:rPr lang="zh-CN" altLang="en-US" sz="2400" b="1" dirty="0">
                <a:ea typeface="宋体" panose="02010600030101010101" pitchFamily="2" charset="-122"/>
              </a:rPr>
              <a:t>推进商贸流通、物流、金融等服务行业信息化建设，加快构建新技术支撑、新业态引领、新模式广泛应用的现代服务业</a:t>
            </a:r>
            <a:r>
              <a:rPr lang="zh-CN" altLang="en-US" sz="2400" b="1" dirty="0" smtClean="0">
                <a:ea typeface="宋体" panose="02010600030101010101" pitchFamily="2" charset="-122"/>
              </a:rPr>
              <a:t>体系。</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商贸流通</a:t>
            </a:r>
            <a:r>
              <a:rPr lang="zh-CN" altLang="en-US" sz="2400" b="1" dirty="0">
                <a:ea typeface="宋体" panose="02010600030101010101" pitchFamily="2" charset="-122"/>
              </a:rPr>
              <a:t>。大力发展</a:t>
            </a:r>
            <a:r>
              <a:rPr lang="en-US" altLang="zh-CN" sz="2400" b="1" dirty="0">
                <a:ea typeface="宋体" panose="02010600030101010101" pitchFamily="2" charset="-122"/>
              </a:rPr>
              <a:t>B2B</a:t>
            </a:r>
            <a:r>
              <a:rPr lang="zh-CN" altLang="en-US" sz="2400" b="1" dirty="0">
                <a:ea typeface="宋体" panose="02010600030101010101" pitchFamily="2" charset="-122"/>
              </a:rPr>
              <a:t>电子商务、跨境电商和数字贸易，推进电商换市，促进消费升级。建设“智能</a:t>
            </a:r>
            <a:r>
              <a:rPr lang="en-US" altLang="zh-CN" sz="2400" b="1" dirty="0">
                <a:ea typeface="宋体" panose="02010600030101010101" pitchFamily="2" charset="-122"/>
              </a:rPr>
              <a:t>+”</a:t>
            </a:r>
            <a:r>
              <a:rPr lang="zh-CN" altLang="en-US" sz="2400" b="1" dirty="0">
                <a:ea typeface="宋体" panose="02010600030101010101" pitchFamily="2" charset="-122"/>
              </a:rPr>
              <a:t>消费生态和“数字云商平台”，拓展“云消费”场景。</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现代物流</a:t>
            </a:r>
            <a:r>
              <a:rPr lang="zh-CN" altLang="en-US" sz="2400" b="1" dirty="0" smtClean="0">
                <a:ea typeface="宋体" panose="02010600030101010101" pitchFamily="2" charset="-122"/>
              </a:rPr>
              <a:t>。发展</a:t>
            </a:r>
            <a:r>
              <a:rPr lang="zh-CN" altLang="en-US" sz="2400" b="1" dirty="0">
                <a:ea typeface="宋体" panose="02010600030101010101" pitchFamily="2" charset="-122"/>
              </a:rPr>
              <a:t>“互联网</a:t>
            </a:r>
            <a:r>
              <a:rPr lang="en-US" altLang="zh-CN" sz="2400" b="1" dirty="0">
                <a:ea typeface="宋体" panose="02010600030101010101" pitchFamily="2" charset="-122"/>
              </a:rPr>
              <a:t>+”</a:t>
            </a:r>
            <a:r>
              <a:rPr lang="zh-CN" altLang="en-US" sz="2400" b="1" dirty="0">
                <a:ea typeface="宋体" panose="02010600030101010101" pitchFamily="2" charset="-122"/>
              </a:rPr>
              <a:t>高效物流，建立大数据支撑、网络化共享、智能化协作的</a:t>
            </a:r>
            <a:r>
              <a:rPr lang="zh-CN" altLang="en-US" sz="2400" b="1" dirty="0" smtClean="0">
                <a:ea typeface="宋体" panose="02010600030101010101" pitchFamily="2" charset="-122"/>
              </a:rPr>
              <a:t>城市智能供应</a:t>
            </a:r>
            <a:r>
              <a:rPr lang="zh-CN" altLang="en-US" sz="2400" b="1" dirty="0">
                <a:ea typeface="宋体" panose="02010600030101010101" pitchFamily="2" charset="-122"/>
              </a:rPr>
              <a:t>链体系</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现代金融</a:t>
            </a:r>
            <a:r>
              <a:rPr lang="zh-CN" altLang="en-US" sz="2400" b="1" dirty="0">
                <a:ea typeface="宋体" panose="02010600030101010101" pitchFamily="2" charset="-122"/>
              </a:rPr>
              <a:t>。大力发展互联网金融、供应链金融、区块链金融和科技金融，拓展数字人民币应用场景。</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5</a:t>
            </a:r>
            <a:r>
              <a:rPr lang="zh-CN" altLang="en-US" sz="3200" dirty="0" smtClean="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推动</a:t>
            </a:r>
            <a:r>
              <a:rPr lang="zh-CN" altLang="en-US" sz="3200" dirty="0" smtClean="0">
                <a:solidFill>
                  <a:schemeClr val="tx1"/>
                </a:solidFill>
                <a:latin typeface="黑体" panose="02010609060101010101" pitchFamily="49" charset="-122"/>
                <a:ea typeface="黑体" panose="02010609060101010101" pitchFamily="49" charset="-122"/>
              </a:rPr>
              <a:t>企业智能化</a:t>
            </a:r>
            <a:r>
              <a:rPr lang="zh-CN" altLang="en-US" sz="3200" dirty="0">
                <a:solidFill>
                  <a:schemeClr val="tx1"/>
                </a:solidFill>
                <a:latin typeface="黑体" panose="02010609060101010101" pitchFamily="49" charset="-122"/>
                <a:ea typeface="黑体" panose="02010609060101010101" pitchFamily="49" charset="-122"/>
              </a:rPr>
              <a:t>转型</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51054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457200" algn="just" eaLnBrk="1" hangingPunct="1">
              <a:lnSpc>
                <a:spcPct val="125000"/>
              </a:lnSpc>
              <a:spcAft>
                <a:spcPct val="20000"/>
              </a:spcAft>
              <a:buNone/>
            </a:pPr>
            <a:r>
              <a:rPr lang="zh-CN" altLang="en-US" sz="2400" b="1" dirty="0" smtClean="0">
                <a:ea typeface="宋体" panose="02010600030101010101" pitchFamily="2" charset="-122"/>
              </a:rPr>
              <a:t>  实施</a:t>
            </a:r>
            <a:r>
              <a:rPr lang="zh-CN" altLang="en-US" sz="2400" b="1" dirty="0" smtClean="0">
                <a:solidFill>
                  <a:srgbClr val="FF0000"/>
                </a:solidFill>
                <a:ea typeface="宋体" panose="02010600030101010101" pitchFamily="2" charset="-122"/>
              </a:rPr>
              <a:t>企业</a:t>
            </a:r>
            <a:r>
              <a:rPr lang="zh-CN" altLang="en-US" sz="2400" b="1" dirty="0">
                <a:solidFill>
                  <a:srgbClr val="FF0000"/>
                </a:solidFill>
                <a:ea typeface="宋体" panose="02010600030101010101" pitchFamily="2" charset="-122"/>
              </a:rPr>
              <a:t>转型引导行动</a:t>
            </a:r>
            <a:r>
              <a:rPr lang="zh-CN" altLang="en-US" sz="2400" b="1" dirty="0">
                <a:ea typeface="宋体" panose="02010600030101010101" pitchFamily="2" charset="-122"/>
              </a:rPr>
              <a:t>，对仓山传统企业智能化转型进行分类</a:t>
            </a:r>
            <a:r>
              <a:rPr lang="zh-CN" altLang="en-US" sz="2400" b="1" dirty="0" smtClean="0">
                <a:ea typeface="宋体" panose="02010600030101010101" pitchFamily="2" charset="-122"/>
              </a:rPr>
              <a:t>指导。</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实施</a:t>
            </a:r>
            <a:r>
              <a:rPr lang="zh-CN" altLang="en-US" sz="2400" b="1" dirty="0">
                <a:solidFill>
                  <a:srgbClr val="FF0000"/>
                </a:solidFill>
                <a:ea typeface="宋体" panose="02010600030101010101" pitchFamily="2" charset="-122"/>
              </a:rPr>
              <a:t>区属国企</a:t>
            </a:r>
            <a:r>
              <a:rPr lang="zh-CN" altLang="en-US" sz="2400" b="1" dirty="0">
                <a:ea typeface="宋体" panose="02010600030101010101" pitchFamily="2" charset="-122"/>
              </a:rPr>
              <a:t>数字化转型行动，推动数字经济与国资国企高质量发展有机统一。</a:t>
            </a:r>
            <a:r>
              <a:rPr lang="zh-CN" altLang="en-US" sz="2400" b="1" dirty="0" smtClean="0">
                <a:ea typeface="宋体" panose="02010600030101010101" pitchFamily="2" charset="-122"/>
              </a:rPr>
              <a:t>推行</a:t>
            </a:r>
            <a:r>
              <a:rPr lang="en-US" altLang="zh-CN" sz="2400" b="1" dirty="0" smtClean="0">
                <a:ea typeface="宋体" panose="02010600030101010101" pitchFamily="2" charset="-122"/>
              </a:rPr>
              <a:t>CIO</a:t>
            </a:r>
            <a:r>
              <a:rPr lang="zh-CN" altLang="en-US" sz="2400" b="1" dirty="0" smtClean="0">
                <a:ea typeface="宋体" panose="02010600030101010101" pitchFamily="2" charset="-122"/>
              </a:rPr>
              <a:t>制度</a:t>
            </a:r>
            <a:r>
              <a:rPr lang="zh-CN" altLang="en-US" sz="2400" b="1" dirty="0">
                <a:ea typeface="宋体" panose="02010600030101010101" pitchFamily="2" charset="-122"/>
              </a:rPr>
              <a:t>，推进新一代信息技术综合集成</a:t>
            </a:r>
            <a:r>
              <a:rPr lang="zh-CN" altLang="en-US" sz="2400" b="1" dirty="0" smtClean="0">
                <a:ea typeface="宋体" panose="02010600030101010101" pitchFamily="2" charset="-122"/>
              </a:rPr>
              <a:t>应用</a:t>
            </a:r>
            <a:r>
              <a:rPr lang="en-US" altLang="zh-CN" sz="2400" b="1" dirty="0" smtClean="0">
                <a:ea typeface="宋体" panose="02010600030101010101" pitchFamily="2" charset="-122"/>
              </a:rPr>
              <a:t>,</a:t>
            </a:r>
            <a:r>
              <a:rPr lang="zh-CN" altLang="en-US" sz="2400" b="1" dirty="0">
                <a:ea typeface="宋体" panose="02010600030101010101" pitchFamily="2" charset="-122"/>
              </a:rPr>
              <a:t>打造“智能企业”。</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实施</a:t>
            </a:r>
            <a:r>
              <a:rPr lang="zh-CN" altLang="en-US" sz="2400" b="1" dirty="0" smtClean="0">
                <a:solidFill>
                  <a:srgbClr val="FF0000"/>
                </a:solidFill>
                <a:ea typeface="宋体" panose="02010600030101010101" pitchFamily="2" charset="-122"/>
              </a:rPr>
              <a:t>规</a:t>
            </a:r>
            <a:r>
              <a:rPr lang="zh-CN" altLang="en-US" sz="2400" b="1" dirty="0">
                <a:solidFill>
                  <a:srgbClr val="FF0000"/>
                </a:solidFill>
                <a:ea typeface="宋体" panose="02010600030101010101" pitchFamily="2" charset="-122"/>
              </a:rPr>
              <a:t>上企业</a:t>
            </a:r>
            <a:r>
              <a:rPr lang="zh-CN" altLang="en-US" sz="2400" b="1" dirty="0">
                <a:ea typeface="宋体" panose="02010600030101010101" pitchFamily="2" charset="-122"/>
              </a:rPr>
              <a:t>管理</a:t>
            </a:r>
            <a:r>
              <a:rPr lang="zh-CN" altLang="en-US" sz="2400" b="1" dirty="0" smtClean="0">
                <a:ea typeface="宋体" panose="02010600030101010101" pitchFamily="2" charset="-122"/>
              </a:rPr>
              <a:t>升级计划。</a:t>
            </a:r>
            <a:r>
              <a:rPr lang="en-US" altLang="zh-CN" sz="2400" b="1" dirty="0" smtClean="0">
                <a:ea typeface="宋体" panose="02010600030101010101" pitchFamily="2" charset="-122"/>
              </a:rPr>
              <a:t>ERP</a:t>
            </a:r>
            <a:r>
              <a:rPr lang="zh-CN" altLang="en-US" sz="2400" b="1" dirty="0" smtClean="0">
                <a:ea typeface="宋体" panose="02010600030101010101" pitchFamily="2" charset="-122"/>
              </a:rPr>
              <a:t>、</a:t>
            </a:r>
            <a:r>
              <a:rPr lang="en-US" altLang="zh-CN" sz="2400" b="1" dirty="0" smtClean="0">
                <a:ea typeface="宋体" panose="02010600030101010101" pitchFamily="2" charset="-122"/>
              </a:rPr>
              <a:t>CRM</a:t>
            </a:r>
            <a:r>
              <a:rPr lang="zh-CN" altLang="en-US" sz="2400" b="1" dirty="0" smtClean="0">
                <a:ea typeface="宋体" panose="02010600030101010101" pitchFamily="2" charset="-122"/>
              </a:rPr>
              <a:t>、</a:t>
            </a:r>
            <a:r>
              <a:rPr lang="en-US" altLang="zh-CN" sz="2400" b="1" dirty="0" smtClean="0">
                <a:ea typeface="宋体" panose="02010600030101010101" pitchFamily="2" charset="-122"/>
              </a:rPr>
              <a:t>SCM</a:t>
            </a:r>
            <a:r>
              <a:rPr lang="zh-CN" altLang="en-US" sz="2400" b="1" dirty="0" smtClean="0">
                <a:ea typeface="宋体" panose="02010600030101010101" pitchFamily="2" charset="-122"/>
              </a:rPr>
              <a:t>、</a:t>
            </a:r>
            <a:r>
              <a:rPr lang="en-US" altLang="zh-CN" sz="2400" b="1" dirty="0" smtClean="0">
                <a:ea typeface="宋体" panose="02010600030101010101" pitchFamily="2" charset="-122"/>
              </a:rPr>
              <a:t>PDM</a:t>
            </a:r>
            <a:r>
              <a:rPr lang="zh-CN" altLang="en-US" sz="2400" b="1" dirty="0" smtClean="0">
                <a:ea typeface="宋体" panose="02010600030101010101" pitchFamily="2" charset="-122"/>
              </a:rPr>
              <a:t>、</a:t>
            </a:r>
            <a:r>
              <a:rPr lang="en-US" altLang="zh-CN" sz="2400" b="1" dirty="0" smtClean="0">
                <a:ea typeface="宋体" panose="02010600030101010101" pitchFamily="2" charset="-122"/>
              </a:rPr>
              <a:t>PLM</a:t>
            </a:r>
            <a:r>
              <a:rPr lang="zh-CN" altLang="en-US" sz="2400" b="1" dirty="0" smtClean="0">
                <a:ea typeface="宋体" panose="02010600030101010101" pitchFamily="2" charset="-122"/>
              </a:rPr>
              <a:t>、</a:t>
            </a:r>
            <a:r>
              <a:rPr lang="en-US" altLang="zh-CN" sz="2400" b="1" dirty="0" smtClean="0">
                <a:ea typeface="宋体" panose="02010600030101010101" pitchFamily="2" charset="-122"/>
              </a:rPr>
              <a:t>BI</a:t>
            </a:r>
            <a:r>
              <a:rPr lang="zh-CN" altLang="en-US" sz="2400" b="1" dirty="0" smtClean="0">
                <a:ea typeface="宋体" panose="02010600030101010101" pitchFamily="2" charset="-122"/>
              </a:rPr>
              <a:t>等。</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推进</a:t>
            </a:r>
            <a:r>
              <a:rPr lang="zh-CN" altLang="en-US" sz="2400" b="1" dirty="0">
                <a:solidFill>
                  <a:srgbClr val="FF0000"/>
                </a:solidFill>
                <a:ea typeface="宋体" panose="02010600030101010101" pitchFamily="2" charset="-122"/>
              </a:rPr>
              <a:t>中小企业</a:t>
            </a:r>
            <a:r>
              <a:rPr lang="zh-CN" altLang="en-US" sz="2400" b="1" dirty="0">
                <a:ea typeface="宋体" panose="02010600030101010101" pitchFamily="2" charset="-122"/>
              </a:rPr>
              <a:t>数字化转型。建设一批中小企业数字化转型促进中心，举办针对中小企业负责人的信息化培训班，组织举办供需对接</a:t>
            </a:r>
            <a:r>
              <a:rPr lang="zh-CN" altLang="en-US" sz="2400" b="1" dirty="0" smtClean="0">
                <a:ea typeface="宋体" panose="02010600030101010101" pitchFamily="2" charset="-122"/>
              </a:rPr>
              <a:t>活动。</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6</a:t>
            </a:r>
            <a:r>
              <a:rPr lang="zh-CN" altLang="en-US" sz="3200" dirty="0" smtClean="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促进数字经济集聚发展</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6482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依托“</a:t>
            </a:r>
            <a:r>
              <a:rPr lang="zh-CN" altLang="en-US" sz="2400" b="1" dirty="0">
                <a:solidFill>
                  <a:srgbClr val="FF0000"/>
                </a:solidFill>
                <a:ea typeface="宋体" panose="02010600030101010101" pitchFamily="2" charset="-122"/>
              </a:rPr>
              <a:t>两园四镇</a:t>
            </a:r>
            <a:r>
              <a:rPr lang="zh-CN" altLang="en-US" sz="2400" b="1" dirty="0">
                <a:ea typeface="宋体" panose="02010600030101010101" pitchFamily="2" charset="-122"/>
              </a:rPr>
              <a:t>”，引进和培育一批数字技术</a:t>
            </a:r>
            <a:r>
              <a:rPr lang="zh-CN" altLang="en-US" sz="2400" b="1" dirty="0" smtClean="0">
                <a:ea typeface="宋体" panose="02010600030101010101" pitchFamily="2" charset="-122"/>
              </a:rPr>
              <a:t>企业。橘</a:t>
            </a:r>
            <a:r>
              <a:rPr lang="zh-CN" altLang="en-US" sz="2400" b="1" dirty="0">
                <a:ea typeface="宋体" panose="02010600030101010101" pitchFamily="2" charset="-122"/>
              </a:rPr>
              <a:t>园洲智能产业园、安腾科创产业园、互联网小镇、</a:t>
            </a:r>
            <a:r>
              <a:rPr lang="en-US" altLang="zh-CN" sz="2400" b="1" dirty="0">
                <a:ea typeface="宋体" panose="02010600030101010101" pitchFamily="2" charset="-122"/>
              </a:rPr>
              <a:t>AI</a:t>
            </a:r>
            <a:r>
              <a:rPr lang="zh-CN" altLang="en-US" sz="2400" b="1" dirty="0">
                <a:ea typeface="宋体" panose="02010600030101010101" pitchFamily="2" charset="-122"/>
              </a:rPr>
              <a:t>小镇、北斗小镇、山亚科创小</a:t>
            </a:r>
            <a:r>
              <a:rPr lang="zh-CN" altLang="en-US" sz="2400" b="1" dirty="0" smtClean="0">
                <a:ea typeface="宋体" panose="02010600030101010101" pitchFamily="2" charset="-122"/>
              </a:rPr>
              <a:t>镇。</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实施</a:t>
            </a:r>
            <a:r>
              <a:rPr lang="zh-CN" altLang="en-US" sz="2400" b="1" dirty="0">
                <a:solidFill>
                  <a:srgbClr val="FF0000"/>
                </a:solidFill>
                <a:ea typeface="宋体" panose="02010600030101010101" pitchFamily="2" charset="-122"/>
              </a:rPr>
              <a:t>精准招商引资行动</a:t>
            </a:r>
            <a:r>
              <a:rPr lang="zh-CN" altLang="en-US" sz="2400" b="1" dirty="0" smtClean="0">
                <a:ea typeface="宋体" panose="02010600030101010101" pitchFamily="2" charset="-122"/>
              </a:rPr>
              <a:t>。采取产业</a:t>
            </a:r>
            <a:r>
              <a:rPr lang="zh-CN" altLang="en-US" sz="2400" b="1" dirty="0">
                <a:ea typeface="宋体" panose="02010600030101010101" pitchFamily="2" charset="-122"/>
              </a:rPr>
              <a:t>链招商、专业机构招商、以商</a:t>
            </a:r>
            <a:r>
              <a:rPr lang="zh-CN" altLang="en-US" sz="2400" b="1" dirty="0" smtClean="0">
                <a:ea typeface="宋体" panose="02010600030101010101" pitchFamily="2" charset="-122"/>
              </a:rPr>
              <a:t>招商</a:t>
            </a:r>
            <a:r>
              <a:rPr lang="en-US" altLang="zh-CN" sz="2400" b="1" dirty="0" smtClean="0">
                <a:ea typeface="宋体" panose="02010600030101010101" pitchFamily="2" charset="-122"/>
              </a:rPr>
              <a:t>\</a:t>
            </a:r>
            <a:r>
              <a:rPr lang="zh-CN" altLang="en-US" sz="2400" b="1" dirty="0" smtClean="0">
                <a:ea typeface="宋体" panose="02010600030101010101" pitchFamily="2" charset="-122"/>
              </a:rPr>
              <a:t>会展</a:t>
            </a:r>
            <a:r>
              <a:rPr lang="zh-CN" altLang="en-US" sz="2400" b="1" dirty="0">
                <a:ea typeface="宋体" panose="02010600030101010101" pitchFamily="2" charset="-122"/>
              </a:rPr>
              <a:t>招商、联合招商、同乡招商等</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促进数字技术企业发展。实施</a:t>
            </a:r>
            <a:r>
              <a:rPr lang="zh-CN" altLang="en-US" sz="2400" b="1" dirty="0">
                <a:solidFill>
                  <a:srgbClr val="FF0000"/>
                </a:solidFill>
                <a:ea typeface="宋体" panose="02010600030101010101" pitchFamily="2" charset="-122"/>
              </a:rPr>
              <a:t>服务体系优化</a:t>
            </a:r>
            <a:r>
              <a:rPr lang="zh-CN" altLang="en-US" sz="2400" b="1" dirty="0" smtClean="0">
                <a:solidFill>
                  <a:srgbClr val="FF0000"/>
                </a:solidFill>
                <a:ea typeface="宋体" panose="02010600030101010101" pitchFamily="2" charset="-122"/>
              </a:rPr>
              <a:t>行动</a:t>
            </a:r>
            <a:r>
              <a:rPr lang="zh-CN" altLang="en-US" sz="2400" b="1" dirty="0">
                <a:ea typeface="宋体" panose="02010600030101010101" pitchFamily="2" charset="-122"/>
              </a:rPr>
              <a:t>，</a:t>
            </a:r>
            <a:r>
              <a:rPr lang="zh-CN" altLang="en-US" sz="2400" b="1" dirty="0" smtClean="0">
                <a:ea typeface="宋体" panose="02010600030101010101" pitchFamily="2" charset="-122"/>
              </a:rPr>
              <a:t>健全</a:t>
            </a:r>
            <a:r>
              <a:rPr lang="zh-CN" altLang="en-US" sz="2400" b="1" dirty="0">
                <a:ea typeface="宋体" panose="02010600030101010101" pitchFamily="2" charset="-122"/>
              </a:rPr>
              <a:t>“微成长、小升高、高壮大”的培育机制，支持有条件的</a:t>
            </a:r>
            <a:r>
              <a:rPr lang="zh-CN" altLang="en-US" sz="2400" b="1" dirty="0" smtClean="0">
                <a:ea typeface="宋体" panose="02010600030101010101" pitchFamily="2" charset="-122"/>
              </a:rPr>
              <a:t>企业“小</a:t>
            </a:r>
            <a:r>
              <a:rPr lang="zh-CN" altLang="en-US" sz="2400" b="1" dirty="0">
                <a:ea typeface="宋体" panose="02010600030101010101" pitchFamily="2" charset="-122"/>
              </a:rPr>
              <a:t>升</a:t>
            </a:r>
            <a:r>
              <a:rPr lang="zh-CN" altLang="en-US" sz="2400" b="1" dirty="0" smtClean="0">
                <a:ea typeface="宋体" panose="02010600030101010101" pitchFamily="2" charset="-122"/>
              </a:rPr>
              <a:t>规、规</a:t>
            </a:r>
            <a:r>
              <a:rPr lang="zh-CN" altLang="en-US" sz="2400" b="1" dirty="0">
                <a:ea typeface="宋体" panose="02010600030101010101" pitchFamily="2" charset="-122"/>
              </a:rPr>
              <a:t>改</a:t>
            </a:r>
            <a:r>
              <a:rPr lang="zh-CN" altLang="en-US" sz="2400" b="1" dirty="0" smtClean="0">
                <a:ea typeface="宋体" panose="02010600030101010101" pitchFamily="2" charset="-122"/>
              </a:rPr>
              <a:t>股、股上市”。</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第六章 建设共治共享的数字社会</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加快</a:t>
            </a:r>
            <a:r>
              <a:rPr lang="zh-CN" altLang="en-US" sz="2400" b="1" dirty="0" smtClean="0">
                <a:ea typeface="宋体" panose="02010600030101010101" pitchFamily="2" charset="-122"/>
              </a:rPr>
              <a:t>发展智能教育</a:t>
            </a:r>
            <a:r>
              <a:rPr lang="zh-CN" altLang="en-US" sz="2400" b="1" dirty="0">
                <a:ea typeface="宋体" panose="02010600030101010101" pitchFamily="2" charset="-122"/>
              </a:rPr>
              <a:t>	</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积极发展智能医疗</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构建智能养老</a:t>
            </a:r>
            <a:r>
              <a:rPr lang="zh-CN" altLang="en-US" sz="2400" b="1" dirty="0">
                <a:ea typeface="宋体" panose="02010600030101010101" pitchFamily="2" charset="-122"/>
              </a:rPr>
              <a:t>体系</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推动智能人</a:t>
            </a:r>
            <a:r>
              <a:rPr lang="zh-CN" altLang="en-US" sz="2400" b="1" dirty="0">
                <a:ea typeface="宋体" panose="02010600030101010101" pitchFamily="2" charset="-122"/>
              </a:rPr>
              <a:t>社发展</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提升文化旅游智能化</a:t>
            </a:r>
            <a:r>
              <a:rPr lang="zh-CN" altLang="en-US" sz="2400" b="1" dirty="0">
                <a:ea typeface="宋体" panose="02010600030101010101" pitchFamily="2" charset="-122"/>
              </a:rPr>
              <a:t>水平</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推进智能社区</a:t>
            </a:r>
            <a:r>
              <a:rPr lang="zh-CN" altLang="en-US" sz="2400" b="1" dirty="0">
                <a:ea typeface="宋体" panose="02010600030101010101" pitchFamily="2" charset="-122"/>
              </a:rPr>
              <a:t>和数字街角</a:t>
            </a:r>
            <a:r>
              <a:rPr lang="zh-CN" altLang="en-US" sz="2400" b="1" dirty="0" smtClean="0">
                <a:ea typeface="宋体" panose="02010600030101010101" pitchFamily="2" charset="-122"/>
              </a:rPr>
              <a:t>建设</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685800"/>
            <a:ext cx="83058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与仓山区智能产业发展三年行动</a:t>
            </a:r>
            <a:r>
              <a:rPr lang="zh-CN" altLang="en-US" sz="3200" dirty="0" smtClean="0">
                <a:solidFill>
                  <a:schemeClr val="tx1"/>
                </a:solidFill>
                <a:latin typeface="黑体" panose="02010609060101010101" pitchFamily="49" charset="-122"/>
                <a:ea typeface="黑体" panose="02010609060101010101" pitchFamily="49" charset="-122"/>
              </a:rPr>
              <a:t>计划的衔接</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2"/>
          <p:cNvSpPr txBox="1">
            <a:spLocks noChangeArrowheads="1"/>
          </p:cNvSpPr>
          <p:nvPr/>
        </p:nvSpPr>
        <p:spPr bwMode="white">
          <a:xfrm>
            <a:off x="525651" y="1752600"/>
            <a:ext cx="8001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342900" indent="-342900" algn="just" eaLnBrk="1" hangingPunct="1">
              <a:lnSpc>
                <a:spcPct val="125000"/>
              </a:lnSpc>
              <a:buFont typeface="Wingdings" panose="05000000000000000000" pitchFamily="2" charset="2"/>
              <a:buChar char="u"/>
            </a:pPr>
            <a:r>
              <a:rPr lang="zh-CN" altLang="en-US" sz="2400" kern="0" dirty="0" smtClean="0">
                <a:solidFill>
                  <a:schemeClr val="tx1"/>
                </a:solidFill>
                <a:ea typeface="宋体" panose="02010600030101010101" pitchFamily="2" charset="-122"/>
              </a:rPr>
              <a:t>本规划融合了“</a:t>
            </a:r>
            <a:r>
              <a:rPr lang="en-US" altLang="zh-CN" sz="2400" kern="0" dirty="0" smtClean="0">
                <a:solidFill>
                  <a:schemeClr val="tx1"/>
                </a:solidFill>
                <a:ea typeface="宋体" panose="02010600030101010101" pitchFamily="2" charset="-122"/>
              </a:rPr>
              <a:t>12510</a:t>
            </a:r>
            <a:r>
              <a:rPr lang="zh-CN" altLang="en-US" sz="2400" kern="0" dirty="0" smtClean="0">
                <a:solidFill>
                  <a:schemeClr val="tx1"/>
                </a:solidFill>
                <a:ea typeface="宋体" panose="02010600030101010101" pitchFamily="2" charset="-122"/>
              </a:rPr>
              <a:t>”行动体系：</a:t>
            </a:r>
            <a:endParaRPr lang="en-US" altLang="zh-CN" sz="2400" kern="0" dirty="0" smtClean="0">
              <a:solidFill>
                <a:schemeClr val="tx1"/>
              </a:solidFill>
              <a:ea typeface="宋体" panose="02010600030101010101" pitchFamily="2" charset="-122"/>
            </a:endParaRPr>
          </a:p>
          <a:p>
            <a:pPr marL="342900" indent="-342900" algn="just" eaLnBrk="1" hangingPunct="1">
              <a:lnSpc>
                <a:spcPct val="125000"/>
              </a:lnSpc>
              <a:buFont typeface="Wingdings" panose="05000000000000000000" pitchFamily="2" charset="2"/>
              <a:buChar char="u"/>
            </a:pPr>
            <a:r>
              <a:rPr lang="zh-CN" altLang="en-US" sz="2400" kern="0" dirty="0" smtClean="0">
                <a:solidFill>
                  <a:schemeClr val="tx1"/>
                </a:solidFill>
                <a:ea typeface="宋体" panose="02010600030101010101" pitchFamily="2" charset="-122"/>
              </a:rPr>
              <a:t>“</a:t>
            </a:r>
            <a:r>
              <a:rPr lang="en-US" altLang="zh-CN" sz="2400" kern="0" dirty="0" smtClean="0">
                <a:solidFill>
                  <a:schemeClr val="tx1"/>
                </a:solidFill>
                <a:ea typeface="宋体" panose="02010600030101010101" pitchFamily="2" charset="-122"/>
              </a:rPr>
              <a:t>1”</a:t>
            </a:r>
            <a:r>
              <a:rPr lang="zh-CN" altLang="en-US" sz="2400" kern="0" dirty="0" smtClean="0">
                <a:solidFill>
                  <a:schemeClr val="tx1"/>
                </a:solidFill>
                <a:ea typeface="宋体" panose="02010600030101010101" pitchFamily="2" charset="-122"/>
              </a:rPr>
              <a:t>：聚焦</a:t>
            </a:r>
            <a:r>
              <a:rPr lang="zh-CN" altLang="en-US" sz="2400" kern="0" dirty="0">
                <a:solidFill>
                  <a:srgbClr val="FF0000"/>
                </a:solidFill>
                <a:ea typeface="宋体" panose="02010600030101010101" pitchFamily="2" charset="-122"/>
              </a:rPr>
              <a:t>智能产业</a:t>
            </a:r>
            <a:r>
              <a:rPr lang="zh-CN" altLang="en-US" sz="2400" kern="0" dirty="0">
                <a:solidFill>
                  <a:schemeClr val="tx1"/>
                </a:solidFill>
                <a:ea typeface="宋体" panose="02010600030101010101" pitchFamily="2" charset="-122"/>
              </a:rPr>
              <a:t>发展一个核心</a:t>
            </a:r>
            <a:r>
              <a:rPr lang="zh-CN" altLang="en-US" sz="2400" kern="0" dirty="0" smtClean="0">
                <a:solidFill>
                  <a:schemeClr val="tx1"/>
                </a:solidFill>
                <a:ea typeface="宋体" panose="02010600030101010101" pitchFamily="2" charset="-122"/>
              </a:rPr>
              <a:t>；</a:t>
            </a:r>
            <a:endParaRPr lang="en-US" altLang="zh-CN" sz="2400" kern="0" dirty="0" smtClean="0">
              <a:solidFill>
                <a:schemeClr val="tx1"/>
              </a:solidFill>
              <a:ea typeface="宋体" panose="02010600030101010101" pitchFamily="2" charset="-122"/>
            </a:endParaRPr>
          </a:p>
          <a:p>
            <a:pPr marL="342900" indent="-342900" algn="just" eaLnBrk="1" hangingPunct="1">
              <a:lnSpc>
                <a:spcPct val="125000"/>
              </a:lnSpc>
              <a:buFont typeface="Wingdings" panose="05000000000000000000" pitchFamily="2" charset="2"/>
              <a:buChar char="u"/>
            </a:pPr>
            <a:r>
              <a:rPr lang="zh-CN" altLang="en-US" sz="2400" kern="0" dirty="0" smtClean="0">
                <a:solidFill>
                  <a:schemeClr val="tx1"/>
                </a:solidFill>
                <a:ea typeface="宋体" panose="02010600030101010101" pitchFamily="2" charset="-122"/>
              </a:rPr>
              <a:t>“</a:t>
            </a:r>
            <a:r>
              <a:rPr lang="en-US" altLang="zh-CN" sz="2400" kern="0" dirty="0" smtClean="0">
                <a:solidFill>
                  <a:schemeClr val="tx1"/>
                </a:solidFill>
                <a:ea typeface="宋体" panose="02010600030101010101" pitchFamily="2" charset="-122"/>
              </a:rPr>
              <a:t>2”</a:t>
            </a:r>
            <a:r>
              <a:rPr lang="zh-CN" altLang="en-US" sz="2400" kern="0" dirty="0" smtClean="0">
                <a:solidFill>
                  <a:schemeClr val="tx1"/>
                </a:solidFill>
                <a:ea typeface="宋体" panose="02010600030101010101" pitchFamily="2" charset="-122"/>
              </a:rPr>
              <a:t>：坚持</a:t>
            </a:r>
            <a:r>
              <a:rPr lang="zh-CN" altLang="en-US" sz="2400" kern="0" dirty="0">
                <a:solidFill>
                  <a:schemeClr val="tx1"/>
                </a:solidFill>
                <a:ea typeface="宋体" panose="02010600030101010101" pitchFamily="2" charset="-122"/>
              </a:rPr>
              <a:t>积极培育智能产业发展新动能和加快推动传统产业智能化升级两条主线</a:t>
            </a:r>
            <a:r>
              <a:rPr lang="zh-CN" altLang="en-US" sz="2400" kern="0" dirty="0" smtClean="0">
                <a:solidFill>
                  <a:schemeClr val="tx1"/>
                </a:solidFill>
                <a:ea typeface="宋体" panose="02010600030101010101" pitchFamily="2" charset="-122"/>
              </a:rPr>
              <a:t>；</a:t>
            </a:r>
            <a:endParaRPr lang="en-US" altLang="zh-CN" sz="2400" kern="0" dirty="0" smtClean="0">
              <a:solidFill>
                <a:schemeClr val="tx1"/>
              </a:solidFill>
              <a:ea typeface="宋体" panose="02010600030101010101" pitchFamily="2" charset="-122"/>
            </a:endParaRPr>
          </a:p>
          <a:p>
            <a:pPr marL="342900" indent="-342900" algn="just" eaLnBrk="1" hangingPunct="1">
              <a:lnSpc>
                <a:spcPct val="125000"/>
              </a:lnSpc>
              <a:buFont typeface="Wingdings" panose="05000000000000000000" pitchFamily="2" charset="2"/>
              <a:buChar char="u"/>
            </a:pPr>
            <a:r>
              <a:rPr lang="zh-CN" altLang="en-US" sz="2400" kern="0" dirty="0" smtClean="0">
                <a:solidFill>
                  <a:schemeClr val="tx1"/>
                </a:solidFill>
                <a:ea typeface="宋体" panose="02010600030101010101" pitchFamily="2" charset="-122"/>
              </a:rPr>
              <a:t>“</a:t>
            </a:r>
            <a:r>
              <a:rPr lang="en-US" altLang="zh-CN" sz="2400" kern="0" dirty="0" smtClean="0">
                <a:solidFill>
                  <a:schemeClr val="tx1"/>
                </a:solidFill>
                <a:ea typeface="宋体" panose="02010600030101010101" pitchFamily="2" charset="-122"/>
              </a:rPr>
              <a:t>5”</a:t>
            </a:r>
            <a:r>
              <a:rPr lang="zh-CN" altLang="en-US" sz="2400" kern="0" dirty="0" smtClean="0">
                <a:solidFill>
                  <a:schemeClr val="tx1"/>
                </a:solidFill>
                <a:ea typeface="宋体" panose="02010600030101010101" pitchFamily="2" charset="-122"/>
              </a:rPr>
              <a:t>：构建</a:t>
            </a:r>
            <a:r>
              <a:rPr lang="zh-CN" altLang="en-US" sz="2400" kern="0" dirty="0">
                <a:solidFill>
                  <a:srgbClr val="FF0000"/>
                </a:solidFill>
                <a:ea typeface="宋体" panose="02010600030101010101" pitchFamily="2" charset="-122"/>
              </a:rPr>
              <a:t>人工智能、互联网</a:t>
            </a:r>
            <a:r>
              <a:rPr lang="en-US" altLang="zh-CN" sz="2400" kern="0" dirty="0">
                <a:solidFill>
                  <a:srgbClr val="FF0000"/>
                </a:solidFill>
                <a:ea typeface="宋体" panose="02010600030101010101" pitchFamily="2" charset="-122"/>
              </a:rPr>
              <a:t>+</a:t>
            </a:r>
            <a:r>
              <a:rPr lang="zh-CN" altLang="en-US" sz="2400" kern="0" dirty="0">
                <a:solidFill>
                  <a:srgbClr val="FF0000"/>
                </a:solidFill>
                <a:ea typeface="宋体" panose="02010600030101010101" pitchFamily="2" charset="-122"/>
              </a:rPr>
              <a:t>、北斗应用、</a:t>
            </a:r>
            <a:r>
              <a:rPr lang="en-US" altLang="zh-CN" sz="2400" kern="0" dirty="0">
                <a:solidFill>
                  <a:srgbClr val="FF0000"/>
                </a:solidFill>
                <a:ea typeface="宋体" panose="02010600030101010101" pitchFamily="2" charset="-122"/>
              </a:rPr>
              <a:t>5G+</a:t>
            </a:r>
            <a:r>
              <a:rPr lang="zh-CN" altLang="en-US" sz="2400" kern="0" dirty="0">
                <a:solidFill>
                  <a:srgbClr val="FF0000"/>
                </a:solidFill>
                <a:ea typeface="宋体" panose="02010600030101010101" pitchFamily="2" charset="-122"/>
              </a:rPr>
              <a:t>、虚拟现实</a:t>
            </a:r>
            <a:r>
              <a:rPr lang="zh-CN" altLang="en-US" sz="2400" kern="0" dirty="0">
                <a:solidFill>
                  <a:schemeClr val="tx1"/>
                </a:solidFill>
                <a:ea typeface="宋体" panose="02010600030101010101" pitchFamily="2" charset="-122"/>
              </a:rPr>
              <a:t>等五大产业生态链条</a:t>
            </a:r>
            <a:r>
              <a:rPr lang="zh-CN" altLang="en-US" sz="2400" kern="0" dirty="0" smtClean="0">
                <a:solidFill>
                  <a:schemeClr val="tx1"/>
                </a:solidFill>
                <a:ea typeface="宋体" panose="02010600030101010101" pitchFamily="2" charset="-122"/>
              </a:rPr>
              <a:t>；</a:t>
            </a:r>
            <a:endParaRPr lang="en-US" altLang="zh-CN" sz="2400" kern="0" dirty="0" smtClean="0">
              <a:solidFill>
                <a:schemeClr val="tx1"/>
              </a:solidFill>
              <a:ea typeface="宋体" panose="02010600030101010101" pitchFamily="2" charset="-122"/>
            </a:endParaRPr>
          </a:p>
          <a:p>
            <a:pPr marL="342900" indent="-342900" algn="just" eaLnBrk="1" hangingPunct="1">
              <a:lnSpc>
                <a:spcPct val="125000"/>
              </a:lnSpc>
              <a:buFont typeface="Wingdings" panose="05000000000000000000" pitchFamily="2" charset="2"/>
              <a:buChar char="u"/>
            </a:pPr>
            <a:r>
              <a:rPr lang="zh-CN" altLang="en-US" sz="2400" kern="0" dirty="0" smtClean="0">
                <a:solidFill>
                  <a:schemeClr val="tx1"/>
                </a:solidFill>
                <a:ea typeface="宋体" panose="02010600030101010101" pitchFamily="2" charset="-122"/>
              </a:rPr>
              <a:t>“</a:t>
            </a:r>
            <a:r>
              <a:rPr lang="en-US" altLang="zh-CN" sz="2400" kern="0" dirty="0" smtClean="0">
                <a:solidFill>
                  <a:schemeClr val="tx1"/>
                </a:solidFill>
                <a:ea typeface="宋体" panose="02010600030101010101" pitchFamily="2" charset="-122"/>
              </a:rPr>
              <a:t>10”</a:t>
            </a:r>
            <a:r>
              <a:rPr lang="zh-CN" altLang="en-US" sz="2400" kern="0" dirty="0">
                <a:solidFill>
                  <a:schemeClr val="tx1"/>
                </a:solidFill>
                <a:ea typeface="宋体" panose="02010600030101010101" pitchFamily="2" charset="-122"/>
              </a:rPr>
              <a:t>：</a:t>
            </a:r>
            <a:r>
              <a:rPr lang="zh-CN" altLang="en-US" sz="2400" kern="0" dirty="0" smtClean="0">
                <a:solidFill>
                  <a:schemeClr val="tx1"/>
                </a:solidFill>
                <a:ea typeface="宋体" panose="02010600030101010101" pitchFamily="2" charset="-122"/>
              </a:rPr>
              <a:t>实施</a:t>
            </a:r>
            <a:r>
              <a:rPr lang="zh-CN" altLang="en-US" sz="2400" kern="0" dirty="0">
                <a:solidFill>
                  <a:schemeClr val="tx1"/>
                </a:solidFill>
                <a:ea typeface="宋体" panose="02010600030101010101" pitchFamily="2" charset="-122"/>
              </a:rPr>
              <a:t>精准招商引资、企业转型引导、典型应用示范、智能制造发展、</a:t>
            </a:r>
            <a:r>
              <a:rPr lang="en-US" altLang="zh-CN" sz="2400" kern="0" dirty="0">
                <a:solidFill>
                  <a:schemeClr val="tx1"/>
                </a:solidFill>
                <a:ea typeface="宋体" panose="02010600030101010101" pitchFamily="2" charset="-122"/>
              </a:rPr>
              <a:t>5G</a:t>
            </a:r>
            <a:r>
              <a:rPr lang="zh-CN" altLang="en-US" sz="2400" kern="0" dirty="0">
                <a:solidFill>
                  <a:schemeClr val="tx1"/>
                </a:solidFill>
                <a:ea typeface="宋体" panose="02010600030101010101" pitchFamily="2" charset="-122"/>
              </a:rPr>
              <a:t>部署推广、智能改造提升、创新平台搭建、服务体系优化、产业人才集聚、智能仓山铸牌等十项重点行动。</a:t>
            </a:r>
            <a:endParaRPr lang="en-US" altLang="zh-CN" sz="2400" kern="0" dirty="0" smtClean="0">
              <a:solidFill>
                <a:schemeClr val="tx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1</a:t>
            </a:r>
            <a:r>
              <a:rPr lang="zh-CN" altLang="en-US" sz="3200" dirty="0">
                <a:solidFill>
                  <a:schemeClr val="tx1"/>
                </a:solidFill>
                <a:latin typeface="黑体" panose="02010609060101010101" pitchFamily="49" charset="-122"/>
                <a:ea typeface="黑体" panose="02010609060101010101" pitchFamily="49" charset="-122"/>
              </a:rPr>
              <a:t>、加快</a:t>
            </a:r>
            <a:r>
              <a:rPr lang="zh-CN" altLang="en-US" sz="3200" dirty="0" smtClean="0">
                <a:solidFill>
                  <a:schemeClr val="tx1"/>
                </a:solidFill>
                <a:latin typeface="黑体" panose="02010609060101010101" pitchFamily="49" charset="-122"/>
                <a:ea typeface="黑体" panose="02010609060101010101" pitchFamily="49" charset="-122"/>
              </a:rPr>
              <a:t>发展智能教育</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深化</a:t>
            </a:r>
            <a:r>
              <a:rPr lang="zh-CN" altLang="en-US" sz="2400" b="1" dirty="0" smtClean="0">
                <a:solidFill>
                  <a:srgbClr val="FF0000"/>
                </a:solidFill>
                <a:ea typeface="宋体" panose="02010600030101010101" pitchFamily="2" charset="-122"/>
              </a:rPr>
              <a:t>新一代信息技术应用</a:t>
            </a:r>
            <a:r>
              <a:rPr lang="zh-CN" altLang="en-US" sz="2400" b="1" dirty="0" smtClean="0">
                <a:ea typeface="宋体" panose="02010600030101010101" pitchFamily="2" charset="-122"/>
              </a:rPr>
              <a:t>，变革</a:t>
            </a:r>
            <a:r>
              <a:rPr lang="zh-CN" altLang="en-US" sz="2400" b="1" dirty="0">
                <a:ea typeface="宋体" panose="02010600030101010101" pitchFamily="2" charset="-122"/>
              </a:rPr>
              <a:t>教与学</a:t>
            </a:r>
            <a:r>
              <a:rPr lang="zh-CN" altLang="en-US" sz="2400" b="1" dirty="0" smtClean="0">
                <a:ea typeface="宋体" panose="02010600030101010101" pitchFamily="2" charset="-122"/>
              </a:rPr>
              <a:t>方式。</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积极发展</a:t>
            </a:r>
            <a:r>
              <a:rPr lang="zh-CN" altLang="en-US" sz="2400" b="1" dirty="0">
                <a:solidFill>
                  <a:srgbClr val="FF0000"/>
                </a:solidFill>
                <a:ea typeface="宋体" panose="02010600030101010101" pitchFamily="2" charset="-122"/>
              </a:rPr>
              <a:t>在线教育</a:t>
            </a:r>
            <a:r>
              <a:rPr lang="zh-CN" altLang="en-US" sz="2400" b="1" dirty="0">
                <a:ea typeface="宋体" panose="02010600030101010101" pitchFamily="2" charset="-122"/>
              </a:rPr>
              <a:t>，扩大优质教育资源覆盖面。</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推进</a:t>
            </a:r>
            <a:r>
              <a:rPr lang="zh-CN" altLang="en-US" sz="2400" b="1" dirty="0">
                <a:solidFill>
                  <a:srgbClr val="FF0000"/>
                </a:solidFill>
                <a:ea typeface="宋体" panose="02010600030101010101" pitchFamily="2" charset="-122"/>
              </a:rPr>
              <a:t>优质数字教育资源</a:t>
            </a:r>
            <a:r>
              <a:rPr lang="zh-CN" altLang="en-US" sz="2400" b="1" dirty="0">
                <a:ea typeface="宋体" panose="02010600030101010101" pitchFamily="2" charset="-122"/>
              </a:rPr>
              <a:t>建设与</a:t>
            </a:r>
            <a:r>
              <a:rPr lang="zh-CN" altLang="en-US" sz="2400" b="1" dirty="0" smtClean="0">
                <a:ea typeface="宋体" panose="02010600030101010101" pitchFamily="2" charset="-122"/>
              </a:rPr>
              <a:t>应用，</a:t>
            </a:r>
            <a:r>
              <a:rPr lang="zh-CN" altLang="en-US" sz="2400" b="1" dirty="0">
                <a:ea typeface="宋体" panose="02010600030101010101" pitchFamily="2" charset="-122"/>
              </a:rPr>
              <a:t>以数字化促进教育资源均衡化</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开展</a:t>
            </a:r>
            <a:r>
              <a:rPr lang="zh-CN" altLang="en-US" sz="2400" b="1" dirty="0">
                <a:solidFill>
                  <a:srgbClr val="FF0000"/>
                </a:solidFill>
                <a:ea typeface="宋体" panose="02010600030101010101" pitchFamily="2" charset="-122"/>
              </a:rPr>
              <a:t>教师素养大赛</a:t>
            </a:r>
            <a:r>
              <a:rPr lang="zh-CN" altLang="en-US" sz="2400" b="1" dirty="0">
                <a:ea typeface="宋体" panose="02010600030101010101" pitchFamily="2" charset="-122"/>
              </a:rPr>
              <a:t>，参与各级教育信息化应用展示交流活动。</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实施</a:t>
            </a:r>
            <a:r>
              <a:rPr lang="zh-CN" altLang="en-US" sz="2400" b="1" dirty="0">
                <a:solidFill>
                  <a:srgbClr val="FF0000"/>
                </a:solidFill>
                <a:ea typeface="宋体" panose="02010600030101010101" pitchFamily="2" charset="-122"/>
              </a:rPr>
              <a:t>中小学教师信息技术应用能力提升</a:t>
            </a:r>
            <a:r>
              <a:rPr lang="zh-CN" altLang="en-US" sz="2400" b="1" dirty="0" smtClean="0">
                <a:solidFill>
                  <a:srgbClr val="FF0000"/>
                </a:solidFill>
                <a:ea typeface="宋体" panose="02010600030101010101" pitchFamily="2" charset="-122"/>
              </a:rPr>
              <a:t>工程</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推进</a:t>
            </a:r>
            <a:r>
              <a:rPr lang="zh-CN" altLang="en-US" sz="2400" b="1" dirty="0">
                <a:ea typeface="宋体" panose="02010600030101010101" pitchFamily="2" charset="-122"/>
              </a:rPr>
              <a:t>义务教育阶段</a:t>
            </a:r>
            <a:r>
              <a:rPr lang="zh-CN" altLang="en-US" sz="2400" b="1" dirty="0">
                <a:solidFill>
                  <a:srgbClr val="FF0000"/>
                </a:solidFill>
                <a:ea typeface="宋体" panose="02010600030101010101" pitchFamily="2" charset="-122"/>
              </a:rPr>
              <a:t>人工智能</a:t>
            </a:r>
            <a:r>
              <a:rPr lang="zh-CN" altLang="en-US" sz="2400" b="1" dirty="0">
                <a:ea typeface="宋体" panose="02010600030101010101" pitchFamily="2" charset="-122"/>
              </a:rPr>
              <a:t>试点工作及中小学</a:t>
            </a:r>
            <a:r>
              <a:rPr lang="zh-CN" altLang="en-US" sz="2400" b="1" dirty="0">
                <a:solidFill>
                  <a:srgbClr val="FF0000"/>
                </a:solidFill>
                <a:ea typeface="宋体" panose="02010600030101010101" pitchFamily="2" charset="-122"/>
              </a:rPr>
              <a:t>智慧校园</a:t>
            </a:r>
            <a:r>
              <a:rPr lang="zh-CN" altLang="en-US" sz="2400" b="1" dirty="0">
                <a:ea typeface="宋体" panose="02010600030101010101" pitchFamily="2" charset="-122"/>
              </a:rPr>
              <a:t>示范建设项目</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2</a:t>
            </a:r>
            <a:r>
              <a:rPr lang="zh-CN" altLang="en-US" sz="3200" dirty="0">
                <a:solidFill>
                  <a:schemeClr val="tx1"/>
                </a:solidFill>
                <a:latin typeface="黑体" panose="02010609060101010101" pitchFamily="49" charset="-122"/>
                <a:ea typeface="黑体" panose="02010609060101010101" pitchFamily="49" charset="-122"/>
              </a:rPr>
              <a:t>、积极</a:t>
            </a:r>
            <a:r>
              <a:rPr lang="zh-CN" altLang="en-US" sz="3200" dirty="0" smtClean="0">
                <a:solidFill>
                  <a:schemeClr val="tx1"/>
                </a:solidFill>
                <a:latin typeface="黑体" panose="02010609060101010101" pitchFamily="49" charset="-122"/>
                <a:ea typeface="黑体" panose="02010609060101010101" pitchFamily="49" charset="-122"/>
              </a:rPr>
              <a:t>发展智能医疗</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以</a:t>
            </a:r>
            <a:r>
              <a:rPr lang="zh-CN" altLang="en-US" sz="2400" b="1" dirty="0">
                <a:solidFill>
                  <a:srgbClr val="FF0000"/>
                </a:solidFill>
                <a:ea typeface="宋体" panose="02010600030101010101" pitchFamily="2" charset="-122"/>
              </a:rPr>
              <a:t>福州国际医疗综合实验区</a:t>
            </a:r>
            <a:r>
              <a:rPr lang="zh-CN" altLang="en-US" sz="2400" b="1" dirty="0">
                <a:ea typeface="宋体" panose="02010600030101010101" pitchFamily="2" charset="-122"/>
              </a:rPr>
              <a:t>建设为契机，加快发展数字健康服务，争创“互联网</a:t>
            </a:r>
            <a:r>
              <a:rPr lang="en-US" altLang="zh-CN" sz="2400" b="1" dirty="0">
                <a:ea typeface="宋体" panose="02010600030101010101" pitchFamily="2" charset="-122"/>
              </a:rPr>
              <a:t>+</a:t>
            </a:r>
            <a:r>
              <a:rPr lang="zh-CN" altLang="en-US" sz="2400" b="1" dirty="0">
                <a:ea typeface="宋体" panose="02010600030101010101" pitchFamily="2" charset="-122"/>
              </a:rPr>
              <a:t>医疗健康”示范区。</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深化</a:t>
            </a:r>
            <a:r>
              <a:rPr lang="zh-CN" altLang="en-US" sz="2400" b="1" dirty="0" smtClean="0">
                <a:solidFill>
                  <a:srgbClr val="FF0000"/>
                </a:solidFill>
                <a:ea typeface="宋体" panose="02010600030101010101" pitchFamily="2" charset="-122"/>
              </a:rPr>
              <a:t>新一代</a:t>
            </a:r>
            <a:r>
              <a:rPr lang="zh-CN" altLang="en-US" sz="2400" b="1" dirty="0">
                <a:solidFill>
                  <a:srgbClr val="FF0000"/>
                </a:solidFill>
                <a:ea typeface="宋体" panose="02010600030101010101" pitchFamily="2" charset="-122"/>
              </a:rPr>
              <a:t>信息技术</a:t>
            </a:r>
            <a:r>
              <a:rPr lang="zh-CN" altLang="en-US" sz="2400" b="1" dirty="0">
                <a:ea typeface="宋体" panose="02010600030101010101" pitchFamily="2" charset="-122"/>
              </a:rPr>
              <a:t>在公共卫生、诊疗服务、医疗保障、药品供应等领域的应用</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依托</a:t>
            </a:r>
            <a:r>
              <a:rPr lang="zh-CN" altLang="en-US" sz="2400" b="1" dirty="0">
                <a:ea typeface="宋体" panose="02010600030101010101" pitchFamily="2" charset="-122"/>
              </a:rPr>
              <a:t>福州家庭医生签约服务平台，推进分级诊疗</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运用</a:t>
            </a:r>
            <a:r>
              <a:rPr lang="zh-CN" altLang="en-US" sz="2400" b="1" dirty="0">
                <a:solidFill>
                  <a:srgbClr val="FF0000"/>
                </a:solidFill>
                <a:ea typeface="宋体" panose="02010600030101010101" pitchFamily="2" charset="-122"/>
              </a:rPr>
              <a:t>大数据</a:t>
            </a:r>
            <a:r>
              <a:rPr lang="zh-CN" altLang="en-US" sz="2400" b="1" dirty="0">
                <a:ea typeface="宋体" panose="02010600030101010101" pitchFamily="2" charset="-122"/>
              </a:rPr>
              <a:t>开展疫情防控、城乡居民健康状况调查、中医“治未病”、</a:t>
            </a:r>
            <a:r>
              <a:rPr lang="en-US" altLang="zh-CN" sz="2400" b="1" dirty="0">
                <a:ea typeface="宋体" panose="02010600030101010101" pitchFamily="2" charset="-122"/>
              </a:rPr>
              <a:t>AI</a:t>
            </a:r>
            <a:r>
              <a:rPr lang="zh-CN" altLang="en-US" sz="2400" b="1" dirty="0">
                <a:ea typeface="宋体" panose="02010600030101010101" pitchFamily="2" charset="-122"/>
              </a:rPr>
              <a:t>健康画像、出生缺陷防控等</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推进医疗机构数字化、智能化转型，</a:t>
            </a:r>
            <a:r>
              <a:rPr lang="zh-CN" altLang="en-US" sz="2400" b="1" dirty="0" smtClean="0">
                <a:ea typeface="宋体" panose="02010600030101010101" pitchFamily="2" charset="-122"/>
              </a:rPr>
              <a:t>打造</a:t>
            </a:r>
            <a:r>
              <a:rPr lang="zh-CN" altLang="en-US" sz="2400" b="1" dirty="0" smtClean="0">
                <a:solidFill>
                  <a:srgbClr val="FF0000"/>
                </a:solidFill>
                <a:ea typeface="宋体" panose="02010600030101010101" pitchFamily="2" charset="-122"/>
              </a:rPr>
              <a:t>智能医院</a:t>
            </a:r>
            <a:r>
              <a:rPr lang="zh-CN" altLang="en-US" sz="2400" b="1" dirty="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实施</a:t>
            </a:r>
            <a:r>
              <a:rPr lang="zh-CN" altLang="en-US" sz="2400" b="1" dirty="0">
                <a:ea typeface="宋体" panose="02010600030101010101" pitchFamily="2" charset="-122"/>
              </a:rPr>
              <a:t>“</a:t>
            </a:r>
            <a:r>
              <a:rPr lang="zh-CN" altLang="en-US" sz="2400" b="1" dirty="0">
                <a:solidFill>
                  <a:srgbClr val="FF0000"/>
                </a:solidFill>
                <a:ea typeface="宋体" panose="02010600030101010101" pitchFamily="2" charset="-122"/>
              </a:rPr>
              <a:t>智慧村医</a:t>
            </a:r>
            <a:r>
              <a:rPr lang="zh-CN" altLang="en-US" sz="2400" b="1" dirty="0">
                <a:ea typeface="宋体" panose="02010600030101010101" pitchFamily="2" charset="-122"/>
              </a:rPr>
              <a:t>”工程。</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3</a:t>
            </a:r>
            <a:r>
              <a:rPr lang="zh-CN" altLang="en-US" sz="3200" dirty="0">
                <a:solidFill>
                  <a:schemeClr val="tx1"/>
                </a:solidFill>
                <a:latin typeface="黑体" panose="02010609060101010101" pitchFamily="49" charset="-122"/>
                <a:ea typeface="黑体" panose="02010609060101010101" pitchFamily="49" charset="-122"/>
              </a:rPr>
              <a:t>、</a:t>
            </a:r>
            <a:r>
              <a:rPr lang="zh-CN" altLang="en-US" sz="3200" dirty="0" smtClean="0">
                <a:solidFill>
                  <a:schemeClr val="tx1"/>
                </a:solidFill>
                <a:latin typeface="黑体" panose="02010609060101010101" pitchFamily="49" charset="-122"/>
                <a:ea typeface="黑体" panose="02010609060101010101" pitchFamily="49" charset="-122"/>
              </a:rPr>
              <a:t>构建智能养老</a:t>
            </a:r>
            <a:r>
              <a:rPr lang="zh-CN" altLang="en-US" sz="3200" dirty="0">
                <a:solidFill>
                  <a:schemeClr val="tx1"/>
                </a:solidFill>
                <a:latin typeface="黑体" panose="02010609060101010101" pitchFamily="49" charset="-122"/>
                <a:ea typeface="黑体" panose="02010609060101010101" pitchFamily="49" charset="-122"/>
              </a:rPr>
              <a:t>体系</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积极推进“</a:t>
            </a:r>
            <a:r>
              <a:rPr lang="zh-CN" altLang="en-US" sz="2400" b="1" dirty="0">
                <a:solidFill>
                  <a:srgbClr val="FF0000"/>
                </a:solidFill>
                <a:ea typeface="宋体" panose="02010600030101010101" pitchFamily="2" charset="-122"/>
              </a:rPr>
              <a:t>互联网＋居家养老</a:t>
            </a:r>
            <a:r>
              <a:rPr lang="zh-CN" altLang="en-US" sz="2400" b="1" dirty="0">
                <a:ea typeface="宋体" panose="02010600030101010101" pitchFamily="2" charset="-122"/>
              </a:rPr>
              <a:t>”</a:t>
            </a:r>
            <a:r>
              <a:rPr lang="zh-CN" altLang="en-US" sz="2400" b="1" dirty="0" smtClean="0">
                <a:ea typeface="宋体" panose="02010600030101010101" pitchFamily="2" charset="-122"/>
              </a:rPr>
              <a:t>模式。</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提高养老院信息化、智能化水平。</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健全</a:t>
            </a:r>
            <a:r>
              <a:rPr lang="zh-CN" altLang="en-US" sz="2400" b="1" dirty="0">
                <a:ea typeface="宋体" panose="02010600030101010101" pitchFamily="2" charset="-122"/>
              </a:rPr>
              <a:t>老年人服务和补贴远程申报审核</a:t>
            </a:r>
            <a:r>
              <a:rPr lang="zh-CN" altLang="en-US" sz="2400" b="1" dirty="0" smtClean="0">
                <a:ea typeface="宋体" panose="02010600030101010101" pitchFamily="2" charset="-122"/>
              </a:rPr>
              <a:t>机制。</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拓展数字</a:t>
            </a:r>
            <a:r>
              <a:rPr lang="zh-CN" altLang="en-US" sz="2400" b="1" dirty="0">
                <a:ea typeface="宋体" panose="02010600030101010101" pitchFamily="2" charset="-122"/>
              </a:rPr>
              <a:t>健康养老应用</a:t>
            </a:r>
            <a:r>
              <a:rPr lang="zh-CN" altLang="en-US" sz="2400" b="1" dirty="0" smtClean="0">
                <a:ea typeface="宋体" panose="02010600030101010101" pitchFamily="2" charset="-122"/>
              </a:rPr>
              <a:t>，提供</a:t>
            </a:r>
            <a:r>
              <a:rPr lang="zh-CN" altLang="en-US" sz="2400" b="1" dirty="0">
                <a:ea typeface="宋体" panose="02010600030101010101" pitchFamily="2" charset="-122"/>
              </a:rPr>
              <a:t>移动照护、助医、助残、养老信息管理、生命体征监测等</a:t>
            </a:r>
            <a:r>
              <a:rPr lang="zh-CN" altLang="en-US" sz="2400" b="1" dirty="0" smtClean="0">
                <a:ea typeface="宋体" panose="02010600030101010101" pitchFamily="2" charset="-122"/>
              </a:rPr>
              <a:t>服务。</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推进信息系统的</a:t>
            </a:r>
            <a:r>
              <a:rPr lang="zh-CN" altLang="en-US" sz="2400" b="1" dirty="0">
                <a:solidFill>
                  <a:srgbClr val="FF0000"/>
                </a:solidFill>
                <a:ea typeface="宋体" panose="02010600030101010101" pitchFamily="2" charset="-122"/>
              </a:rPr>
              <a:t>适老化改造</a:t>
            </a:r>
            <a:r>
              <a:rPr lang="zh-CN" altLang="en-US" sz="2400" b="1" dirty="0">
                <a:ea typeface="宋体" panose="02010600030101010101" pitchFamily="2" charset="-122"/>
              </a:rPr>
              <a:t>，切实解决老年人运用智能技术困难。</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依托适老服务“</a:t>
            </a:r>
            <a:r>
              <a:rPr lang="en-US" altLang="zh-CN" sz="2400" b="1" dirty="0">
                <a:ea typeface="宋体" panose="02010600030101010101" pitchFamily="2" charset="-122"/>
              </a:rPr>
              <a:t>10</a:t>
            </a:r>
            <a:r>
              <a:rPr lang="zh-CN" altLang="en-US" sz="2400" b="1" dirty="0">
                <a:ea typeface="宋体" panose="02010600030101010101" pitchFamily="2" charset="-122"/>
              </a:rPr>
              <a:t>点钟课堂”</a:t>
            </a:r>
            <a:r>
              <a:rPr lang="zh-CN" altLang="en-US" sz="2400" b="1" dirty="0" smtClean="0">
                <a:ea typeface="宋体" panose="02010600030101010101" pitchFamily="2" charset="-122"/>
              </a:rPr>
              <a:t>，开展</a:t>
            </a:r>
            <a:r>
              <a:rPr lang="zh-CN" altLang="en-US" sz="2400" b="1" dirty="0">
                <a:ea typeface="宋体" panose="02010600030101010101" pitchFamily="2" charset="-122"/>
              </a:rPr>
              <a:t>信息化助老培训，</a:t>
            </a:r>
            <a:r>
              <a:rPr lang="zh-CN" altLang="en-US" sz="2400" b="1" dirty="0">
                <a:solidFill>
                  <a:srgbClr val="FF0000"/>
                </a:solidFill>
                <a:ea typeface="宋体" panose="02010600030101010101" pitchFamily="2" charset="-122"/>
              </a:rPr>
              <a:t>提升老年人数字素养</a:t>
            </a:r>
            <a:r>
              <a:rPr lang="zh-CN" altLang="en-US" sz="2400" b="1" dirty="0">
                <a:ea typeface="宋体" panose="02010600030101010101" pitchFamily="2" charset="-122"/>
              </a:rPr>
              <a:t>，助力老年人跨越“数字鸿沟”。</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4</a:t>
            </a:r>
            <a:r>
              <a:rPr lang="zh-CN" altLang="en-US" sz="3200" dirty="0">
                <a:solidFill>
                  <a:schemeClr val="tx1"/>
                </a:solidFill>
                <a:latin typeface="黑体" panose="02010609060101010101" pitchFamily="49" charset="-122"/>
                <a:ea typeface="黑体" panose="02010609060101010101" pitchFamily="49" charset="-122"/>
              </a:rPr>
              <a:t>、</a:t>
            </a:r>
            <a:r>
              <a:rPr lang="zh-CN" altLang="en-US" sz="3200" dirty="0" smtClean="0">
                <a:solidFill>
                  <a:schemeClr val="tx1"/>
                </a:solidFill>
                <a:latin typeface="黑体" panose="02010609060101010101" pitchFamily="49" charset="-122"/>
                <a:ea typeface="黑体" panose="02010609060101010101" pitchFamily="49" charset="-122"/>
              </a:rPr>
              <a:t>推动智能人</a:t>
            </a:r>
            <a:r>
              <a:rPr lang="zh-CN" altLang="en-US" sz="3200" dirty="0">
                <a:solidFill>
                  <a:schemeClr val="tx1"/>
                </a:solidFill>
                <a:latin typeface="黑体" panose="02010609060101010101" pitchFamily="49" charset="-122"/>
                <a:ea typeface="黑体" panose="02010609060101010101" pitchFamily="49" charset="-122"/>
              </a:rPr>
              <a:t>社发展</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实施人力资源和社会保障信息化便民服务创新提升行动。</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推进</a:t>
            </a:r>
            <a:r>
              <a:rPr lang="zh-CN" altLang="en-US" sz="2400" b="1" dirty="0">
                <a:ea typeface="宋体" panose="02010600030101010101" pitchFamily="2" charset="-122"/>
              </a:rPr>
              <a:t>人社服务向互联网、移动端、自助终端、基层平台延伸</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建立</a:t>
            </a:r>
            <a:r>
              <a:rPr lang="zh-CN" altLang="en-US" sz="2400" b="1" dirty="0" smtClean="0">
                <a:solidFill>
                  <a:srgbClr val="FF0000"/>
                </a:solidFill>
                <a:ea typeface="宋体" panose="02010600030101010101" pitchFamily="2" charset="-122"/>
              </a:rPr>
              <a:t>就业信息服务</a:t>
            </a:r>
            <a:r>
              <a:rPr lang="zh-CN" altLang="en-US" sz="2400" b="1" dirty="0">
                <a:solidFill>
                  <a:srgbClr val="FF0000"/>
                </a:solidFill>
                <a:ea typeface="宋体" panose="02010600030101010101" pitchFamily="2" charset="-122"/>
              </a:rPr>
              <a:t>体系</a:t>
            </a:r>
            <a:r>
              <a:rPr lang="zh-CN" altLang="en-US" sz="2400" b="1" dirty="0" smtClean="0">
                <a:ea typeface="宋体" panose="02010600030101010101" pitchFamily="2" charset="-122"/>
              </a:rPr>
              <a:t>。仓</a:t>
            </a:r>
            <a:r>
              <a:rPr lang="zh-CN" altLang="en-US" sz="2400" b="1" dirty="0">
                <a:ea typeface="宋体" panose="02010600030101010101" pitchFamily="2" charset="-122"/>
              </a:rPr>
              <a:t>山区公共就业创业服务</a:t>
            </a:r>
            <a:r>
              <a:rPr lang="zh-CN" altLang="en-US" sz="2400" b="1" dirty="0" smtClean="0">
                <a:ea typeface="宋体" panose="02010600030101010101" pitchFamily="2" charset="-122"/>
              </a:rPr>
              <a:t>平台。</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提升全民数字素养与</a:t>
            </a:r>
            <a:r>
              <a:rPr lang="zh-CN" altLang="en-US" sz="2400" b="1" dirty="0" smtClean="0">
                <a:ea typeface="宋体" panose="02010600030101010101" pitchFamily="2" charset="-122"/>
              </a:rPr>
              <a:t>技能。</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推行</a:t>
            </a:r>
            <a:r>
              <a:rPr lang="zh-CN" altLang="en-US" sz="2400" b="1" dirty="0">
                <a:ea typeface="宋体" panose="02010600030101010101" pitchFamily="2" charset="-122"/>
              </a:rPr>
              <a:t>在线参保、在线缴费、在线查询、在线领取待遇、在线生存认证等，</a:t>
            </a:r>
            <a:r>
              <a:rPr lang="zh-CN" altLang="en-US" sz="2400" b="1" dirty="0" smtClean="0">
                <a:ea typeface="宋体" panose="02010600030101010101" pitchFamily="2" charset="-122"/>
              </a:rPr>
              <a:t>提高人社服务</a:t>
            </a:r>
            <a:r>
              <a:rPr lang="zh-CN" altLang="en-US" sz="2400" b="1" dirty="0">
                <a:ea typeface="宋体" panose="02010600030101010101" pitchFamily="2" charset="-122"/>
              </a:rPr>
              <a:t>便利化水平。</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建设</a:t>
            </a:r>
            <a:r>
              <a:rPr lang="zh-CN" altLang="en-US" sz="2400" b="1" dirty="0">
                <a:solidFill>
                  <a:srgbClr val="FF0000"/>
                </a:solidFill>
                <a:ea typeface="宋体" panose="02010600030101010101" pitchFamily="2" charset="-122"/>
              </a:rPr>
              <a:t>退役军人</a:t>
            </a:r>
            <a:r>
              <a:rPr lang="zh-CN" altLang="en-US" sz="2400" b="1" dirty="0">
                <a:ea typeface="宋体" panose="02010600030101010101" pitchFamily="2" charset="-122"/>
              </a:rPr>
              <a:t>网络服务</a:t>
            </a:r>
            <a:r>
              <a:rPr lang="zh-CN" altLang="en-US" sz="2400" b="1" dirty="0" smtClean="0">
                <a:ea typeface="宋体" panose="02010600030101010101" pitchFamily="2" charset="-122"/>
              </a:rPr>
              <a:t>体系和服务</a:t>
            </a:r>
            <a:r>
              <a:rPr lang="zh-CN" altLang="en-US" sz="2400" b="1" dirty="0">
                <a:ea typeface="宋体" panose="02010600030101010101" pitchFamily="2" charset="-122"/>
              </a:rPr>
              <a:t>平台。</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5</a:t>
            </a:r>
            <a:r>
              <a:rPr lang="zh-CN" altLang="en-US" sz="3200" dirty="0" smtClean="0">
                <a:solidFill>
                  <a:schemeClr val="tx1"/>
                </a:solidFill>
                <a:latin typeface="黑体" panose="02010609060101010101" pitchFamily="49" charset="-122"/>
                <a:ea typeface="黑体" panose="02010609060101010101" pitchFamily="49" charset="-122"/>
              </a:rPr>
              <a:t>、提升文化旅游智能化水平</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加快发展</a:t>
            </a:r>
            <a:r>
              <a:rPr lang="zh-CN" altLang="en-US" sz="2400" b="1" dirty="0">
                <a:solidFill>
                  <a:srgbClr val="FF0000"/>
                </a:solidFill>
                <a:ea typeface="宋体" panose="02010600030101010101" pitchFamily="2" charset="-122"/>
              </a:rPr>
              <a:t>数字文化</a:t>
            </a:r>
            <a:r>
              <a:rPr lang="zh-CN" altLang="en-US" sz="2400" b="1" dirty="0">
                <a:ea typeface="宋体" panose="02010600030101010101" pitchFamily="2" charset="-122"/>
              </a:rPr>
              <a:t>和</a:t>
            </a:r>
            <a:r>
              <a:rPr lang="zh-CN" altLang="en-US" sz="2400" b="1" dirty="0">
                <a:solidFill>
                  <a:srgbClr val="FF0000"/>
                </a:solidFill>
                <a:ea typeface="宋体" panose="02010600030101010101" pitchFamily="2" charset="-122"/>
              </a:rPr>
              <a:t>智慧</a:t>
            </a:r>
            <a:r>
              <a:rPr lang="zh-CN" altLang="en-US" sz="2400" b="1" dirty="0" smtClean="0">
                <a:solidFill>
                  <a:srgbClr val="FF0000"/>
                </a:solidFill>
                <a:ea typeface="宋体" panose="02010600030101010101" pitchFamily="2" charset="-122"/>
              </a:rPr>
              <a:t>旅游</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实施</a:t>
            </a:r>
            <a:r>
              <a:rPr lang="zh-CN" altLang="en-US" sz="2400" b="1" dirty="0">
                <a:solidFill>
                  <a:srgbClr val="FF0000"/>
                </a:solidFill>
                <a:ea typeface="宋体" panose="02010600030101010101" pitchFamily="2" charset="-122"/>
              </a:rPr>
              <a:t>文化数字化惠民</a:t>
            </a:r>
            <a:r>
              <a:rPr lang="zh-CN" altLang="en-US" sz="2400" b="1" dirty="0" smtClean="0">
                <a:solidFill>
                  <a:srgbClr val="FF0000"/>
                </a:solidFill>
                <a:ea typeface="宋体" panose="02010600030101010101" pitchFamily="2" charset="-122"/>
              </a:rPr>
              <a:t>工程</a:t>
            </a:r>
            <a:r>
              <a:rPr lang="zh-CN" altLang="en-US" sz="2400" b="1" dirty="0" smtClean="0">
                <a:ea typeface="宋体" panose="02010600030101010101" pitchFamily="2" charset="-122"/>
              </a:rPr>
              <a:t>，对</a:t>
            </a:r>
            <a:r>
              <a:rPr lang="zh-CN" altLang="en-US" sz="2400" b="1" dirty="0">
                <a:solidFill>
                  <a:srgbClr val="FF0000"/>
                </a:solidFill>
                <a:ea typeface="宋体" panose="02010600030101010101" pitchFamily="2" charset="-122"/>
              </a:rPr>
              <a:t>公共文化设施</a:t>
            </a:r>
            <a:r>
              <a:rPr lang="zh-CN" altLang="en-US" sz="2400" b="1" dirty="0">
                <a:ea typeface="宋体" panose="02010600030101010101" pitchFamily="2" charset="-122"/>
              </a:rPr>
              <a:t>进行数字化、智能化</a:t>
            </a:r>
            <a:r>
              <a:rPr lang="zh-CN" altLang="en-US" sz="2400" b="1" dirty="0" smtClean="0">
                <a:ea typeface="宋体" panose="02010600030101010101" pitchFamily="2" charset="-122"/>
              </a:rPr>
              <a:t>改造，建设</a:t>
            </a:r>
            <a:r>
              <a:rPr lang="zh-CN" altLang="en-US" sz="2400" b="1" dirty="0">
                <a:ea typeface="宋体" panose="02010600030101010101" pitchFamily="2" charset="-122"/>
              </a:rPr>
              <a:t>一批数字图书馆、数字文化馆</a:t>
            </a:r>
            <a:r>
              <a:rPr lang="zh-CN" altLang="en-US" sz="2400" b="1" dirty="0" smtClean="0">
                <a:ea typeface="宋体" panose="02010600030101010101" pitchFamily="2" charset="-122"/>
              </a:rPr>
              <a:t>、智慧体育公园。</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建设</a:t>
            </a:r>
            <a:r>
              <a:rPr lang="zh-CN" altLang="en-US" sz="2400" b="1" dirty="0">
                <a:solidFill>
                  <a:srgbClr val="FF0000"/>
                </a:solidFill>
                <a:ea typeface="宋体" panose="02010600030101010101" pitchFamily="2" charset="-122"/>
              </a:rPr>
              <a:t>旅游大数据</a:t>
            </a:r>
            <a:r>
              <a:rPr lang="zh-CN" altLang="en-US" sz="2400" b="1" dirty="0">
                <a:ea typeface="宋体" panose="02010600030101010101" pitchFamily="2" charset="-122"/>
              </a:rPr>
              <a:t>平台，整合涉旅信息资源，为游客提供基于位置的一体化信息服务</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引导</a:t>
            </a:r>
            <a:r>
              <a:rPr lang="zh-CN" altLang="en-US" sz="2400" b="1" dirty="0">
                <a:ea typeface="宋体" panose="02010600030101010101" pitchFamily="2" charset="-122"/>
              </a:rPr>
              <a:t>旅游景区、星级酒店、旅行社等旅游企业运用大数据、人工智能、</a:t>
            </a:r>
            <a:r>
              <a:rPr lang="en-US" altLang="zh-CN" sz="2400" b="1" dirty="0">
                <a:ea typeface="宋体" panose="02010600030101010101" pitchFamily="2" charset="-122"/>
              </a:rPr>
              <a:t>VR</a:t>
            </a:r>
            <a:r>
              <a:rPr lang="zh-CN" altLang="en-US" sz="2400" b="1" dirty="0">
                <a:ea typeface="宋体" panose="02010600030101010101" pitchFamily="2" charset="-122"/>
              </a:rPr>
              <a:t>等新技术提供线路规划、景区导览、特色文旅产品营销等</a:t>
            </a:r>
            <a:r>
              <a:rPr lang="zh-CN" altLang="en-US" sz="2400" b="1" dirty="0" smtClean="0">
                <a:ea typeface="宋体" panose="02010600030101010101" pitchFamily="2" charset="-122"/>
              </a:rPr>
              <a:t>服务。</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6</a:t>
            </a:r>
            <a:r>
              <a:rPr lang="zh-CN" altLang="en-US" sz="3200" dirty="0">
                <a:solidFill>
                  <a:schemeClr val="tx1"/>
                </a:solidFill>
                <a:latin typeface="黑体" panose="02010609060101010101" pitchFamily="49" charset="-122"/>
                <a:ea typeface="黑体" panose="02010609060101010101" pitchFamily="49" charset="-122"/>
              </a:rPr>
              <a:t>、</a:t>
            </a:r>
            <a:r>
              <a:rPr lang="zh-CN" altLang="en-US" sz="3200" dirty="0" smtClean="0">
                <a:solidFill>
                  <a:schemeClr val="tx1"/>
                </a:solidFill>
                <a:latin typeface="黑体" panose="02010609060101010101" pitchFamily="49" charset="-122"/>
                <a:ea typeface="黑体" panose="02010609060101010101" pitchFamily="49" charset="-122"/>
              </a:rPr>
              <a:t>推进智能社区和智能街角</a:t>
            </a:r>
            <a:r>
              <a:rPr lang="zh-CN" altLang="en-US" sz="3200" dirty="0">
                <a:solidFill>
                  <a:schemeClr val="tx1"/>
                </a:solidFill>
                <a:latin typeface="黑体" panose="02010609060101010101" pitchFamily="49" charset="-122"/>
                <a:ea typeface="黑体" panose="02010609060101010101" pitchFamily="49" charset="-122"/>
              </a:rPr>
              <a:t>建设</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智能社区</a:t>
            </a:r>
            <a:r>
              <a:rPr lang="zh-CN" altLang="en-US" sz="2400" b="1" dirty="0" smtClean="0">
                <a:ea typeface="宋体" panose="02010600030101010101" pitchFamily="2" charset="-122"/>
              </a:rPr>
              <a:t>。</a:t>
            </a:r>
            <a:r>
              <a:rPr lang="zh-CN" altLang="en-US" sz="2400" b="1" dirty="0">
                <a:ea typeface="宋体" panose="02010600030101010101" pitchFamily="2" charset="-122"/>
              </a:rPr>
              <a:t>推动</a:t>
            </a:r>
            <a:r>
              <a:rPr lang="en-US" altLang="zh-CN" sz="2400" b="1" dirty="0">
                <a:ea typeface="宋体" panose="02010600030101010101" pitchFamily="2" charset="-122"/>
              </a:rPr>
              <a:t>e</a:t>
            </a:r>
            <a:r>
              <a:rPr lang="zh-CN" altLang="en-US" sz="2400" b="1" dirty="0">
                <a:ea typeface="宋体" panose="02010600030101010101" pitchFamily="2" charset="-122"/>
              </a:rPr>
              <a:t>福州自助终端、生鲜盒子、智能健身器材、智能垃圾箱、智能充电桩等进</a:t>
            </a:r>
            <a:r>
              <a:rPr lang="zh-CN" altLang="en-US" sz="2400" b="1" dirty="0" smtClean="0">
                <a:ea typeface="宋体" panose="02010600030101010101" pitchFamily="2" charset="-122"/>
              </a:rPr>
              <a:t>社区</a:t>
            </a:r>
            <a:r>
              <a:rPr lang="zh-CN" altLang="en-US" sz="2400" b="1" dirty="0">
                <a:ea typeface="宋体" panose="02010600030101010101" pitchFamily="2" charset="-122"/>
              </a:rPr>
              <a:t>。依托网格化管理体系，建立社区信息化管理和服务平台。</a:t>
            </a:r>
            <a:r>
              <a:rPr lang="zh-CN" altLang="en-US" sz="2400" b="1" dirty="0" smtClean="0">
                <a:ea typeface="宋体" panose="02010600030101010101" pitchFamily="2" charset="-122"/>
              </a:rPr>
              <a:t>统筹智能社区</a:t>
            </a:r>
            <a:r>
              <a:rPr lang="zh-CN" altLang="en-US" sz="2400" b="1" dirty="0">
                <a:ea typeface="宋体" panose="02010600030101010101" pitchFamily="2" charset="-122"/>
              </a:rPr>
              <a:t>和平安社区</a:t>
            </a:r>
            <a:r>
              <a:rPr lang="zh-CN" altLang="en-US" sz="2400" b="1" dirty="0" smtClean="0">
                <a:ea typeface="宋体" panose="02010600030101010101" pitchFamily="2" charset="-122"/>
              </a:rPr>
              <a:t>建设。</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智能街角</a:t>
            </a:r>
            <a:r>
              <a:rPr lang="zh-CN" altLang="en-US" sz="2400" b="1" dirty="0">
                <a:ea typeface="宋体" panose="02010600030101010101" pitchFamily="2" charset="-122"/>
              </a:rPr>
              <a:t>。破除街角场景信息化建设各自为政，人流、车流、信息流相互分离的局面，推动</a:t>
            </a:r>
            <a:r>
              <a:rPr lang="zh-CN" altLang="en-US" sz="2400" b="1" dirty="0">
                <a:solidFill>
                  <a:srgbClr val="FF0000"/>
                </a:solidFill>
                <a:ea typeface="宋体" panose="02010600030101010101" pitchFamily="2" charset="-122"/>
              </a:rPr>
              <a:t>多场景连接、微场景延伸</a:t>
            </a:r>
            <a:r>
              <a:rPr lang="zh-CN" altLang="en-US" sz="2400" b="1" dirty="0">
                <a:ea typeface="宋体" panose="02010600030101010101" pitchFamily="2" charset="-122"/>
              </a:rPr>
              <a:t>，打造一批具有仓山特色</a:t>
            </a:r>
            <a:r>
              <a:rPr lang="zh-CN" altLang="en-US" sz="2400" b="1" dirty="0" smtClean="0">
                <a:ea typeface="宋体" panose="02010600030101010101" pitchFamily="2" charset="-122"/>
              </a:rPr>
              <a:t>的智能</a:t>
            </a:r>
            <a:r>
              <a:rPr lang="zh-CN" altLang="en-US" sz="2400" b="1" dirty="0">
                <a:ea typeface="宋体" panose="02010600030101010101" pitchFamily="2" charset="-122"/>
              </a:rPr>
              <a:t>街角。利用新一代信息技术提升街角智能化服务水平，建设一</a:t>
            </a:r>
            <a:r>
              <a:rPr lang="zh-CN" altLang="en-US" sz="2400" b="1" dirty="0" smtClean="0">
                <a:ea typeface="宋体" panose="02010600030101010101" pitchFamily="2" charset="-122"/>
              </a:rPr>
              <a:t>批智能</a:t>
            </a:r>
            <a:r>
              <a:rPr lang="zh-CN" altLang="en-US" sz="2400" b="1" dirty="0" smtClean="0">
                <a:solidFill>
                  <a:srgbClr val="FF0000"/>
                </a:solidFill>
                <a:ea typeface="宋体" panose="02010600030101010101" pitchFamily="2" charset="-122"/>
              </a:rPr>
              <a:t>广场</a:t>
            </a:r>
            <a:r>
              <a:rPr lang="zh-CN" altLang="en-US" sz="2400" b="1" dirty="0">
                <a:ea typeface="宋体" panose="02010600030101010101" pitchFamily="2" charset="-122"/>
              </a:rPr>
              <a:t>，布设</a:t>
            </a:r>
            <a:r>
              <a:rPr lang="zh-CN" altLang="en-US" sz="2400" b="1" dirty="0">
                <a:solidFill>
                  <a:srgbClr val="FF0000"/>
                </a:solidFill>
                <a:ea typeface="宋体" panose="02010600030101010101" pitchFamily="2" charset="-122"/>
              </a:rPr>
              <a:t>裸眼</a:t>
            </a:r>
            <a:r>
              <a:rPr lang="en-US" altLang="zh-CN" sz="2400" b="1" dirty="0">
                <a:solidFill>
                  <a:srgbClr val="FF0000"/>
                </a:solidFill>
                <a:ea typeface="宋体" panose="02010600030101010101" pitchFamily="2" charset="-122"/>
              </a:rPr>
              <a:t>3D</a:t>
            </a:r>
            <a:r>
              <a:rPr lang="zh-CN" altLang="en-US" sz="2400" b="1" dirty="0">
                <a:solidFill>
                  <a:srgbClr val="FF0000"/>
                </a:solidFill>
                <a:ea typeface="宋体" panose="02010600030101010101" pitchFamily="2" charset="-122"/>
              </a:rPr>
              <a:t>大屏</a:t>
            </a:r>
            <a:r>
              <a:rPr lang="zh-CN" altLang="en-US" sz="2400" b="1" dirty="0">
                <a:ea typeface="宋体" panose="02010600030101010101" pitchFamily="2" charset="-122"/>
              </a:rPr>
              <a:t>。推广</a:t>
            </a:r>
            <a:r>
              <a:rPr lang="zh-CN" altLang="en-US" sz="2400" b="1" dirty="0">
                <a:solidFill>
                  <a:srgbClr val="FF0000"/>
                </a:solidFill>
                <a:ea typeface="宋体" panose="02010600030101010101" pitchFamily="2" charset="-122"/>
              </a:rPr>
              <a:t>随手拍</a:t>
            </a:r>
            <a:r>
              <a:rPr lang="zh-CN" altLang="en-US" sz="2400" b="1" dirty="0">
                <a:ea typeface="宋体" panose="02010600030101010101" pitchFamily="2" charset="-122"/>
              </a:rPr>
              <a:t>等方式，快速反映城市街角管理问题，共建美丽家园。</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第七章 构建安全有序的数字生态</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保障</a:t>
            </a:r>
            <a:r>
              <a:rPr lang="zh-CN" altLang="en-US" sz="2400" b="1" dirty="0">
                <a:ea typeface="宋体" panose="02010600030101010101" pitchFamily="2" charset="-122"/>
              </a:rPr>
              <a:t>网络安全和数据安全</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加大</a:t>
            </a:r>
            <a:r>
              <a:rPr lang="zh-CN" altLang="en-US" sz="2400" b="1" dirty="0">
                <a:ea typeface="宋体" panose="02010600030101010101" pitchFamily="2" charset="-122"/>
              </a:rPr>
              <a:t>智能产业扶持</a:t>
            </a:r>
            <a:r>
              <a:rPr lang="zh-CN" altLang="en-US" sz="2400" b="1" dirty="0" smtClean="0">
                <a:ea typeface="宋体" panose="02010600030101010101" pitchFamily="2" charset="-122"/>
              </a:rPr>
              <a:t>力度</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打造智能仓山应用场景</a:t>
            </a:r>
            <a:endParaRPr lang="zh-CN" altLang="en-US" sz="24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提升</a:t>
            </a:r>
            <a:r>
              <a:rPr lang="zh-CN" altLang="en-US" sz="2400" b="1" dirty="0">
                <a:ea typeface="宋体" panose="02010600030101010101" pitchFamily="2" charset="-122"/>
              </a:rPr>
              <a:t>数字经济治理水平</a:t>
            </a:r>
            <a:endParaRPr lang="zh-CN" altLang="en-US" sz="2400" b="1" dirty="0" smtClean="0">
              <a:ea typeface="宋体" panose="02010600030101010101" pitchFamily="2" charset="-122"/>
            </a:endParaRPr>
          </a:p>
        </p:txBody>
      </p:sp>
      <p:pic>
        <p:nvPicPr>
          <p:cNvPr id="7170" name="Picture 2" descr="https://gimg2.baidu.com/image_search/src=http%3A%2F%2F5b0988e595225.cdn.sohucs.com%2Fimages%2F20190326%2F5196a58b75aa4c6082c09f17930fc37f.jpeg&amp;refer=http%3A%2F%2F5b0988e595225.cdn.sohucs.com&amp;app=2002&amp;size=f9999,10000&amp;q=a80&amp;n=0&amp;g=0n&amp;fmt=auto?sec=1654581820&amp;t=68ee412977acddf6985b35fcace2ee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38400" y="4070420"/>
            <a:ext cx="4495800" cy="25486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1</a:t>
            </a:r>
            <a:r>
              <a:rPr lang="zh-CN" altLang="en-US" sz="3200" dirty="0">
                <a:solidFill>
                  <a:schemeClr val="tx1"/>
                </a:solidFill>
                <a:latin typeface="黑体" panose="02010609060101010101" pitchFamily="49" charset="-122"/>
                <a:ea typeface="黑体" panose="02010609060101010101" pitchFamily="49" charset="-122"/>
              </a:rPr>
              <a:t>、保障网络安全和数据安全</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网络</a:t>
            </a:r>
            <a:r>
              <a:rPr lang="zh-CN" altLang="en-US" sz="2400" b="1" dirty="0">
                <a:ea typeface="宋体" panose="02010600030101010101" pitchFamily="2" charset="-122"/>
              </a:rPr>
              <a:t>安全法。贯彻落实</a:t>
            </a:r>
            <a:r>
              <a:rPr lang="en-US" altLang="zh-CN" sz="2400" b="1" dirty="0">
                <a:ea typeface="宋体" panose="02010600030101010101" pitchFamily="2" charset="-122"/>
              </a:rPr>
              <a:t>《</a:t>
            </a:r>
            <a:r>
              <a:rPr lang="zh-CN" altLang="en-US" sz="2400" b="1" dirty="0">
                <a:ea typeface="宋体" panose="02010600030101010101" pitchFamily="2" charset="-122"/>
              </a:rPr>
              <a:t>网络安全法</a:t>
            </a:r>
            <a:r>
              <a:rPr lang="en-US" altLang="zh-CN" sz="2400" b="1" dirty="0">
                <a:ea typeface="宋体" panose="02010600030101010101" pitchFamily="2" charset="-122"/>
              </a:rPr>
              <a:t>》</a:t>
            </a:r>
            <a:r>
              <a:rPr lang="zh-CN" altLang="en-US" sz="2400" b="1" dirty="0">
                <a:ea typeface="宋体" panose="02010600030101010101" pitchFamily="2" charset="-122"/>
              </a:rPr>
              <a:t>，通过采取技术措施、完善制度设计，建立先进适用、安全可信、自主可控的网络安全保障体系。推进党政机关软硬件</a:t>
            </a:r>
            <a:r>
              <a:rPr lang="zh-CN" altLang="en-US" sz="2400" b="1" dirty="0">
                <a:solidFill>
                  <a:srgbClr val="FF0000"/>
                </a:solidFill>
                <a:ea typeface="宋体" panose="02010600030101010101" pitchFamily="2" charset="-122"/>
              </a:rPr>
              <a:t>国产化</a:t>
            </a:r>
            <a:r>
              <a:rPr lang="zh-CN" altLang="en-US" sz="2400" b="1" dirty="0" smtClean="0">
                <a:ea typeface="宋体" panose="02010600030101010101" pitchFamily="2" charset="-122"/>
              </a:rPr>
              <a:t>进程。开展</a:t>
            </a:r>
            <a:r>
              <a:rPr lang="zh-CN" altLang="en-US" sz="2400" b="1" dirty="0">
                <a:ea typeface="宋体" panose="02010600030101010101" pitchFamily="2" charset="-122"/>
              </a:rPr>
              <a:t>网络安全检查和风险评估</a:t>
            </a:r>
            <a:r>
              <a:rPr lang="zh-CN" altLang="en-US" sz="2400" b="1" dirty="0" smtClean="0">
                <a:ea typeface="宋体" panose="02010600030101010101" pitchFamily="2" charset="-122"/>
              </a:rPr>
              <a:t>。</a:t>
            </a:r>
            <a:r>
              <a:rPr lang="zh-CN" altLang="en-US" sz="2400" b="1" dirty="0">
                <a:ea typeface="宋体" panose="02010600030101010101" pitchFamily="2" charset="-122"/>
              </a:rPr>
              <a:t>提高网络安全新技术应用水平</a:t>
            </a:r>
            <a:r>
              <a:rPr lang="zh-CN" altLang="en-US" sz="2400" b="1" dirty="0" smtClean="0">
                <a:ea typeface="宋体" panose="02010600030101010101" pitchFamily="2" charset="-122"/>
              </a:rPr>
              <a:t>。</a:t>
            </a:r>
            <a:r>
              <a:rPr lang="zh-CN" altLang="en-US" sz="2400" b="1" dirty="0">
                <a:ea typeface="宋体" panose="02010600030101010101" pitchFamily="2" charset="-122"/>
              </a:rPr>
              <a:t>保障</a:t>
            </a:r>
            <a:r>
              <a:rPr lang="zh-CN" altLang="en-US" sz="2400" b="1" dirty="0">
                <a:solidFill>
                  <a:srgbClr val="FF0000"/>
                </a:solidFill>
                <a:ea typeface="宋体" panose="02010600030101010101" pitchFamily="2" charset="-122"/>
              </a:rPr>
              <a:t>工控安全</a:t>
            </a:r>
            <a:r>
              <a:rPr lang="zh-CN" altLang="en-US" sz="2400" b="1" dirty="0" smtClean="0">
                <a:ea typeface="宋体" panose="02010600030101010101" pitchFamily="2" charset="-122"/>
              </a:rPr>
              <a:t>。加强</a:t>
            </a:r>
            <a:r>
              <a:rPr lang="zh-CN" altLang="en-US" sz="2400" b="1" dirty="0">
                <a:solidFill>
                  <a:srgbClr val="FF0000"/>
                </a:solidFill>
                <a:ea typeface="宋体" panose="02010600030101010101" pitchFamily="2" charset="-122"/>
              </a:rPr>
              <a:t>关键信息基础设施</a:t>
            </a:r>
            <a:r>
              <a:rPr lang="zh-CN" altLang="en-US" sz="2400" b="1" dirty="0">
                <a:ea typeface="宋体" panose="02010600030101010101" pitchFamily="2" charset="-122"/>
              </a:rPr>
              <a:t>保护</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数据安全。贯彻落实</a:t>
            </a:r>
            <a:r>
              <a:rPr lang="en-US" altLang="zh-CN" sz="2400" b="1" dirty="0">
                <a:ea typeface="宋体" panose="02010600030101010101" pitchFamily="2" charset="-122"/>
              </a:rPr>
              <a:t>《</a:t>
            </a:r>
            <a:r>
              <a:rPr lang="zh-CN" altLang="en-US" sz="2400" b="1" dirty="0">
                <a:ea typeface="宋体" panose="02010600030101010101" pitchFamily="2" charset="-122"/>
              </a:rPr>
              <a:t>数据安全法</a:t>
            </a:r>
            <a:r>
              <a:rPr lang="en-US" altLang="zh-CN" sz="2400" b="1" dirty="0">
                <a:ea typeface="宋体" panose="02010600030101010101" pitchFamily="2" charset="-122"/>
              </a:rPr>
              <a:t>》</a:t>
            </a:r>
            <a:r>
              <a:rPr lang="zh-CN" altLang="en-US" sz="2400" b="1" dirty="0">
                <a:ea typeface="宋体" panose="02010600030101010101" pitchFamily="2" charset="-122"/>
              </a:rPr>
              <a:t>，构建涵盖分类分级、合规检测、安全管控、数据鉴权和数据脱敏的公共数据安全防护</a:t>
            </a:r>
            <a:r>
              <a:rPr lang="zh-CN" altLang="en-US" sz="2400" b="1" dirty="0" smtClean="0">
                <a:ea typeface="宋体" panose="02010600030101010101" pitchFamily="2" charset="-122"/>
              </a:rPr>
              <a:t>体系。完善</a:t>
            </a:r>
            <a:r>
              <a:rPr lang="zh-CN" altLang="en-US" sz="2400" b="1" dirty="0">
                <a:solidFill>
                  <a:srgbClr val="FF0000"/>
                </a:solidFill>
                <a:ea typeface="宋体" panose="02010600030101010101" pitchFamily="2" charset="-122"/>
              </a:rPr>
              <a:t>数据分类分级保护</a:t>
            </a:r>
            <a:r>
              <a:rPr lang="zh-CN" altLang="en-US" sz="2400" b="1" dirty="0">
                <a:ea typeface="宋体" panose="02010600030101010101" pitchFamily="2" charset="-122"/>
              </a:rPr>
              <a:t>和授权使用</a:t>
            </a:r>
            <a:r>
              <a:rPr lang="zh-CN" altLang="en-US" sz="2400" b="1" dirty="0" smtClean="0">
                <a:ea typeface="宋体" panose="02010600030101010101" pitchFamily="2" charset="-122"/>
              </a:rPr>
              <a:t>制度</a:t>
            </a:r>
            <a:r>
              <a:rPr lang="zh-CN" altLang="en-US" sz="2400" b="1" dirty="0">
                <a:ea typeface="宋体" panose="02010600030101010101" pitchFamily="2" charset="-122"/>
              </a:rPr>
              <a:t>，加强重要数据和公民个人信息安全防护</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2</a:t>
            </a:r>
            <a:r>
              <a:rPr lang="zh-CN" altLang="en-US" sz="3200" dirty="0">
                <a:solidFill>
                  <a:schemeClr val="tx1"/>
                </a:solidFill>
                <a:latin typeface="黑体" panose="02010609060101010101" pitchFamily="49" charset="-122"/>
                <a:ea typeface="黑体" panose="02010609060101010101" pitchFamily="49" charset="-122"/>
              </a:rPr>
              <a:t>、加大智能产业扶持力度</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51054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457200" algn="just" eaLnBrk="1" hangingPunct="1">
              <a:lnSpc>
                <a:spcPct val="125000"/>
              </a:lnSpc>
              <a:spcAft>
                <a:spcPct val="20000"/>
              </a:spcAft>
              <a:buNone/>
            </a:pPr>
            <a:r>
              <a:rPr lang="zh-CN" altLang="en-US" sz="2400" b="1" dirty="0" smtClean="0">
                <a:ea typeface="宋体" panose="02010600030101010101" pitchFamily="2" charset="-122"/>
              </a:rPr>
              <a:t>  用</a:t>
            </a:r>
            <a:r>
              <a:rPr lang="zh-CN" altLang="en-US" sz="2400" b="1" dirty="0">
                <a:ea typeface="宋体" panose="02010600030101010101" pitchFamily="2" charset="-122"/>
              </a:rPr>
              <a:t>足用好国家、福建、福州支持数字经济发展的各项政策措施，制定智能产业专项扶持政策</a:t>
            </a:r>
            <a:r>
              <a:rPr lang="zh-CN" altLang="en-US" sz="2400" b="1" dirty="0" smtClean="0">
                <a:ea typeface="宋体" panose="02010600030101010101" pitchFamily="2" charset="-122"/>
              </a:rPr>
              <a:t>，加大</a:t>
            </a:r>
            <a:r>
              <a:rPr lang="zh-CN" altLang="en-US" sz="2400" b="1" dirty="0">
                <a:ea typeface="宋体" panose="02010600030101010101" pitchFamily="2" charset="-122"/>
              </a:rPr>
              <a:t>对智能产业的政策扶持力度</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财政</a:t>
            </a:r>
            <a:r>
              <a:rPr lang="zh-CN" altLang="en-US" sz="2400" b="1" dirty="0">
                <a:ea typeface="宋体" panose="02010600030101010101" pitchFamily="2" charset="-122"/>
              </a:rPr>
              <a:t>政策</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金融</a:t>
            </a:r>
            <a:r>
              <a:rPr lang="zh-CN" altLang="en-US" sz="2400" b="1" dirty="0">
                <a:ea typeface="宋体" panose="02010600030101010101" pitchFamily="2" charset="-122"/>
              </a:rPr>
              <a:t>政策</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科技</a:t>
            </a:r>
            <a:r>
              <a:rPr lang="zh-CN" altLang="en-US" sz="2400" b="1" dirty="0">
                <a:ea typeface="宋体" panose="02010600030101010101" pitchFamily="2" charset="-122"/>
              </a:rPr>
              <a:t>政策（实施创新平台搭建行动）</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土地</a:t>
            </a:r>
            <a:r>
              <a:rPr lang="zh-CN" altLang="en-US" sz="2400" b="1" dirty="0">
                <a:ea typeface="宋体" panose="02010600030101010101" pitchFamily="2" charset="-122"/>
              </a:rPr>
              <a:t>政策</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人才</a:t>
            </a:r>
            <a:r>
              <a:rPr lang="zh-CN" altLang="en-US" sz="2400" b="1" dirty="0">
                <a:ea typeface="宋体" panose="02010600030101010101" pitchFamily="2" charset="-122"/>
              </a:rPr>
              <a:t>政策（实施产业人才集聚行动）</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solidFill>
                  <a:srgbClr val="FF0000"/>
                </a:solidFill>
                <a:ea typeface="宋体" panose="02010600030101010101" pitchFamily="2" charset="-122"/>
              </a:rPr>
              <a:t>能源</a:t>
            </a:r>
            <a:r>
              <a:rPr lang="zh-CN" altLang="en-US" sz="2400" b="1" dirty="0">
                <a:ea typeface="宋体" panose="02010600030101010101" pitchFamily="2" charset="-122"/>
              </a:rPr>
              <a:t>政策</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3</a:t>
            </a:r>
            <a:r>
              <a:rPr lang="zh-CN" altLang="en-US" sz="3200" dirty="0">
                <a:solidFill>
                  <a:schemeClr val="tx1"/>
                </a:solidFill>
                <a:latin typeface="黑体" panose="02010609060101010101" pitchFamily="49" charset="-122"/>
                <a:ea typeface="黑体" panose="02010609060101010101" pitchFamily="49" charset="-122"/>
              </a:rPr>
              <a:t>、打造智能仓山应用场景</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7244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125000"/>
              </a:lnSpc>
              <a:spcAft>
                <a:spcPct val="20000"/>
              </a:spcAft>
              <a:buFont typeface="Wingdings" panose="05000000000000000000" pitchFamily="2" charset="2"/>
              <a:buChar char="u"/>
            </a:pPr>
            <a:r>
              <a:rPr lang="zh-CN" altLang="en-US" sz="2400" b="1" dirty="0">
                <a:ea typeface="宋体" panose="02010600030101010101" pitchFamily="2" charset="-122"/>
              </a:rPr>
              <a:t>坚持“</a:t>
            </a:r>
            <a:r>
              <a:rPr lang="zh-CN" altLang="en-US" sz="2400" b="1" dirty="0">
                <a:solidFill>
                  <a:srgbClr val="FF0000"/>
                </a:solidFill>
                <a:ea typeface="宋体" panose="02010600030101010101" pitchFamily="2" charset="-122"/>
              </a:rPr>
              <a:t>以用促业</a:t>
            </a:r>
            <a:r>
              <a:rPr lang="zh-CN" altLang="en-US" sz="2400" b="1" dirty="0">
                <a:ea typeface="宋体" panose="02010600030101010101" pitchFamily="2" charset="-122"/>
              </a:rPr>
              <a:t>”，通过打造智能仓山应用场景为智能产业发展提供试验场</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algn="just" eaLnBrk="1" hangingPunct="1">
              <a:lnSpc>
                <a:spcPct val="125000"/>
              </a:lnSpc>
              <a:spcAft>
                <a:spcPct val="20000"/>
              </a:spcAft>
              <a:buFont typeface="Wingdings" panose="05000000000000000000" pitchFamily="2" charset="2"/>
              <a:buChar char="u"/>
            </a:pPr>
            <a:r>
              <a:rPr lang="zh-CN" altLang="en-US" sz="2400" b="1" dirty="0" smtClean="0">
                <a:solidFill>
                  <a:srgbClr val="FF0000"/>
                </a:solidFill>
                <a:ea typeface="宋体" panose="02010600030101010101" pitchFamily="2" charset="-122"/>
              </a:rPr>
              <a:t>实施</a:t>
            </a:r>
            <a:r>
              <a:rPr lang="zh-CN" altLang="en-US" sz="2400" b="1" dirty="0">
                <a:solidFill>
                  <a:srgbClr val="FF0000"/>
                </a:solidFill>
                <a:ea typeface="宋体" panose="02010600030101010101" pitchFamily="2" charset="-122"/>
              </a:rPr>
              <a:t>典型应用示范行动</a:t>
            </a:r>
            <a:r>
              <a:rPr lang="zh-CN" altLang="en-US" sz="2400" b="1" dirty="0">
                <a:ea typeface="宋体" panose="02010600030101010101" pitchFamily="2" charset="-122"/>
              </a:rPr>
              <a:t>，打造成</a:t>
            </a:r>
            <a:r>
              <a:rPr lang="en-US" altLang="zh-CN" sz="2400" b="1" dirty="0">
                <a:ea typeface="宋体" panose="02010600030101010101" pitchFamily="2" charset="-122"/>
              </a:rPr>
              <a:t>100</a:t>
            </a:r>
            <a:r>
              <a:rPr lang="zh-CN" altLang="en-US" sz="2400" b="1" dirty="0">
                <a:ea typeface="宋体" panose="02010600030101010101" pitchFamily="2" charset="-122"/>
              </a:rPr>
              <a:t>个具有仓山特色、示范意义的智能化应用场景，覆盖全区、全领域</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数字</a:t>
            </a:r>
            <a:r>
              <a:rPr lang="zh-CN" altLang="en-US" sz="2400" b="1" dirty="0" smtClean="0">
                <a:solidFill>
                  <a:srgbClr val="FF0000"/>
                </a:solidFill>
                <a:ea typeface="宋体" panose="02010600030101010101" pitchFamily="2" charset="-122"/>
              </a:rPr>
              <a:t>政府</a:t>
            </a:r>
            <a:r>
              <a:rPr lang="zh-CN" altLang="en-US" sz="2400" b="1" dirty="0" smtClean="0">
                <a:ea typeface="宋体" panose="02010600030101010101" pitchFamily="2" charset="-122"/>
              </a:rPr>
              <a:t>应用场景。决策</a:t>
            </a:r>
            <a:r>
              <a:rPr lang="zh-CN" altLang="en-US" sz="2400" b="1" dirty="0">
                <a:ea typeface="宋体" panose="02010600030101010101" pitchFamily="2" charset="-122"/>
              </a:rPr>
              <a:t>保障、协同办公、市场监管、社会治理、公共服务</a:t>
            </a:r>
            <a:r>
              <a:rPr lang="zh-CN" altLang="en-US" sz="2400" b="1" dirty="0" smtClean="0">
                <a:ea typeface="宋体" panose="02010600030101010101" pitchFamily="2" charset="-122"/>
              </a:rPr>
              <a:t>等。</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数字</a:t>
            </a:r>
            <a:r>
              <a:rPr lang="zh-CN" altLang="en-US" sz="2400" b="1" dirty="0" smtClean="0">
                <a:solidFill>
                  <a:srgbClr val="FF0000"/>
                </a:solidFill>
                <a:ea typeface="宋体" panose="02010600030101010101" pitchFamily="2" charset="-122"/>
              </a:rPr>
              <a:t>经济</a:t>
            </a:r>
            <a:r>
              <a:rPr lang="zh-CN" altLang="en-US" sz="2400" b="1" dirty="0" smtClean="0">
                <a:ea typeface="宋体" panose="02010600030101010101" pitchFamily="2" charset="-122"/>
              </a:rPr>
              <a:t>应用场景。</a:t>
            </a:r>
            <a:r>
              <a:rPr lang="zh-CN" altLang="en-US" sz="2400" b="1" dirty="0">
                <a:ea typeface="宋体" panose="02010600030101010101" pitchFamily="2" charset="-122"/>
              </a:rPr>
              <a:t>研发设计、生产制造、经营管理、市场营销、客户服务、</a:t>
            </a:r>
            <a:r>
              <a:rPr lang="zh-CN" altLang="en-US" sz="2400" b="1" dirty="0" smtClean="0">
                <a:ea typeface="宋体" panose="02010600030101010101" pitchFamily="2" charset="-122"/>
              </a:rPr>
              <a:t>项目管理等。</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数字</a:t>
            </a:r>
            <a:r>
              <a:rPr lang="zh-CN" altLang="en-US" sz="2400" b="1" dirty="0" smtClean="0">
                <a:solidFill>
                  <a:srgbClr val="FF0000"/>
                </a:solidFill>
                <a:ea typeface="宋体" panose="02010600030101010101" pitchFamily="2" charset="-122"/>
              </a:rPr>
              <a:t>社会</a:t>
            </a:r>
            <a:r>
              <a:rPr lang="zh-CN" altLang="en-US" sz="2400" b="1" dirty="0" smtClean="0">
                <a:ea typeface="宋体" panose="02010600030101010101" pitchFamily="2" charset="-122"/>
              </a:rPr>
              <a:t>应用</a:t>
            </a:r>
            <a:r>
              <a:rPr lang="zh-CN" altLang="en-US" sz="2400" b="1" dirty="0">
                <a:ea typeface="宋体" panose="02010600030101010101" pitchFamily="2" charset="-122"/>
              </a:rPr>
              <a:t>场景。教育、卫生健康、养老、人</a:t>
            </a:r>
            <a:r>
              <a:rPr lang="zh-CN" altLang="en-US" sz="2400" b="1" dirty="0" smtClean="0">
                <a:ea typeface="宋体" panose="02010600030101010101" pitchFamily="2" charset="-122"/>
              </a:rPr>
              <a:t>社等。</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685800"/>
            <a:ext cx="8305800" cy="563563"/>
          </a:xfrm>
        </p:spPr>
        <p:txBody>
          <a:bodyPr/>
          <a:lstStyle/>
          <a:p>
            <a:pPr eaLnBrk="1" hangingPunct="1"/>
            <a:r>
              <a:rPr lang="zh-CN" altLang="en-US" sz="3200" dirty="0" smtClean="0">
                <a:solidFill>
                  <a:schemeClr val="tx1"/>
                </a:solidFill>
                <a:latin typeface="黑体" panose="02010609060101010101" pitchFamily="49" charset="-122"/>
                <a:ea typeface="黑体" panose="02010609060101010101" pitchFamily="49" charset="-122"/>
              </a:rPr>
              <a:t>规划文本主要内容</a:t>
            </a:r>
            <a:endParaRPr lang="zh-CN" altLang="en-US" sz="3200" dirty="0" smtClean="0">
              <a:solidFill>
                <a:schemeClr val="tx1"/>
              </a:solidFill>
              <a:latin typeface="黑体" panose="02010609060101010101" pitchFamily="49" charset="-122"/>
              <a:ea typeface="黑体" panose="02010609060101010101" pitchFamily="49" charset="-122"/>
            </a:endParaRPr>
          </a:p>
        </p:txBody>
      </p:sp>
      <p:sp>
        <p:nvSpPr>
          <p:cNvPr id="4" name="Rectangle 2"/>
          <p:cNvSpPr txBox="1">
            <a:spLocks noChangeArrowheads="1"/>
          </p:cNvSpPr>
          <p:nvPr/>
        </p:nvSpPr>
        <p:spPr bwMode="white">
          <a:xfrm>
            <a:off x="525651" y="1752600"/>
            <a:ext cx="8001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lst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defRPr>
            </a:lvl2pPr>
            <a:lvl3pPr algn="ctr" rtl="0" eaLnBrk="0" fontAlgn="base" hangingPunct="0">
              <a:spcBef>
                <a:spcPct val="0"/>
              </a:spcBef>
              <a:spcAft>
                <a:spcPct val="0"/>
              </a:spcAft>
              <a:defRPr sz="3600" b="1">
                <a:solidFill>
                  <a:schemeClr val="bg1"/>
                </a:solidFill>
                <a:latin typeface="Arial" panose="020B0604020202020204" pitchFamily="34" charset="0"/>
              </a:defRPr>
            </a:lvl3pPr>
            <a:lvl4pPr algn="ctr" rtl="0" eaLnBrk="0" fontAlgn="base" hangingPunct="0">
              <a:spcBef>
                <a:spcPct val="0"/>
              </a:spcBef>
              <a:spcAft>
                <a:spcPct val="0"/>
              </a:spcAft>
              <a:defRPr sz="3600" b="1">
                <a:solidFill>
                  <a:schemeClr val="bg1"/>
                </a:solidFill>
                <a:latin typeface="Arial" panose="020B0604020202020204" pitchFamily="34" charset="0"/>
              </a:defRPr>
            </a:lvl4pPr>
            <a:lvl5pPr algn="ctr" rtl="0" eaLnBrk="0" fontAlgn="base" hangingPunct="0">
              <a:spcBef>
                <a:spcPct val="0"/>
              </a:spcBef>
              <a:spcAft>
                <a:spcPct val="0"/>
              </a:spcAft>
              <a:defRPr sz="3600" b="1">
                <a:solidFill>
                  <a:schemeClr val="bg1"/>
                </a:solidFill>
                <a:latin typeface="Arial" panose="020B0604020202020204" pitchFamily="34" charset="0"/>
              </a:defRPr>
            </a:lvl5pPr>
            <a:lvl6pPr marL="457200" algn="ctr" rtl="0" fontAlgn="base">
              <a:spcBef>
                <a:spcPct val="0"/>
              </a:spcBef>
              <a:spcAft>
                <a:spcPct val="0"/>
              </a:spcAft>
              <a:defRPr sz="3600" b="1">
                <a:solidFill>
                  <a:schemeClr val="bg1"/>
                </a:solidFill>
                <a:latin typeface="Arial" panose="020B0604020202020204" pitchFamily="34" charset="0"/>
              </a:defRPr>
            </a:lvl6pPr>
            <a:lvl7pPr marL="914400" algn="ctr" rtl="0" fontAlgn="base">
              <a:spcBef>
                <a:spcPct val="0"/>
              </a:spcBef>
              <a:spcAft>
                <a:spcPct val="0"/>
              </a:spcAft>
              <a:defRPr sz="3600" b="1">
                <a:solidFill>
                  <a:schemeClr val="bg1"/>
                </a:solidFill>
                <a:latin typeface="Arial" panose="020B0604020202020204" pitchFamily="34" charset="0"/>
              </a:defRPr>
            </a:lvl7pPr>
            <a:lvl8pPr marL="1371600" algn="ctr" rtl="0" fontAlgn="base">
              <a:spcBef>
                <a:spcPct val="0"/>
              </a:spcBef>
              <a:spcAft>
                <a:spcPct val="0"/>
              </a:spcAft>
              <a:defRPr sz="3600" b="1">
                <a:solidFill>
                  <a:schemeClr val="bg1"/>
                </a:solidFill>
                <a:latin typeface="Arial" panose="020B0604020202020204" pitchFamily="34" charset="0"/>
              </a:defRPr>
            </a:lvl8pPr>
            <a:lvl9pPr marL="1828800" algn="ctr" rtl="0" fontAlgn="base">
              <a:spcBef>
                <a:spcPct val="0"/>
              </a:spcBef>
              <a:spcAft>
                <a:spcPct val="0"/>
              </a:spcAft>
              <a:defRPr sz="3600" b="1">
                <a:solidFill>
                  <a:schemeClr val="bg1"/>
                </a:solidFill>
                <a:latin typeface="Arial" panose="020B0604020202020204" pitchFamily="34" charset="0"/>
              </a:defRPr>
            </a:lvl9pPr>
          </a:lstStyle>
          <a:p>
            <a:pPr marL="342900" indent="-342900" algn="just" eaLnBrk="1" hangingPunct="1">
              <a:lnSpc>
                <a:spcPct val="150000"/>
              </a:lnSpc>
              <a:buFont typeface="Wingdings" panose="05000000000000000000" pitchFamily="2" charset="2"/>
              <a:buChar char="u"/>
            </a:pPr>
            <a:r>
              <a:rPr lang="zh-CN" altLang="en-US" sz="2400" kern="0" dirty="0">
                <a:solidFill>
                  <a:schemeClr val="tx1"/>
                </a:solidFill>
                <a:ea typeface="宋体" panose="02010600030101010101" pitchFamily="2" charset="-122"/>
              </a:rPr>
              <a:t>第一章 发展</a:t>
            </a:r>
            <a:r>
              <a:rPr lang="zh-CN" altLang="en-US" sz="2400" kern="0" dirty="0" smtClean="0">
                <a:solidFill>
                  <a:schemeClr val="tx1"/>
                </a:solidFill>
                <a:ea typeface="宋体" panose="02010600030101010101" pitchFamily="2" charset="-122"/>
              </a:rPr>
              <a:t>基础</a:t>
            </a:r>
            <a:endParaRPr lang="en-US" altLang="zh-CN" sz="2400" kern="0" dirty="0" smtClean="0">
              <a:solidFill>
                <a:schemeClr val="tx1"/>
              </a:solidFill>
              <a:ea typeface="宋体" panose="02010600030101010101" pitchFamily="2" charset="-122"/>
            </a:endParaRPr>
          </a:p>
          <a:p>
            <a:pPr marL="342900" indent="-342900" algn="just" eaLnBrk="1" hangingPunct="1">
              <a:lnSpc>
                <a:spcPct val="150000"/>
              </a:lnSpc>
              <a:buFont typeface="Wingdings" panose="05000000000000000000" pitchFamily="2" charset="2"/>
              <a:buChar char="u"/>
            </a:pPr>
            <a:r>
              <a:rPr lang="zh-CN" altLang="en-US" sz="2400" kern="0" dirty="0">
                <a:solidFill>
                  <a:schemeClr val="tx1"/>
                </a:solidFill>
                <a:ea typeface="宋体" panose="02010600030101010101" pitchFamily="2" charset="-122"/>
              </a:rPr>
              <a:t>第二章 总体</a:t>
            </a:r>
            <a:r>
              <a:rPr lang="zh-CN" altLang="en-US" sz="2400" kern="0" dirty="0" smtClean="0">
                <a:solidFill>
                  <a:schemeClr val="tx1"/>
                </a:solidFill>
                <a:ea typeface="宋体" panose="02010600030101010101" pitchFamily="2" charset="-122"/>
              </a:rPr>
              <a:t>要求</a:t>
            </a:r>
            <a:endParaRPr lang="en-US" altLang="zh-CN" sz="2400" kern="0" dirty="0" smtClean="0">
              <a:solidFill>
                <a:schemeClr val="tx1"/>
              </a:solidFill>
              <a:ea typeface="宋体" panose="02010600030101010101" pitchFamily="2" charset="-122"/>
            </a:endParaRPr>
          </a:p>
          <a:p>
            <a:pPr marL="342900" indent="-342900" algn="just" eaLnBrk="1" hangingPunct="1">
              <a:lnSpc>
                <a:spcPct val="150000"/>
              </a:lnSpc>
              <a:buFont typeface="Wingdings" panose="05000000000000000000" pitchFamily="2" charset="2"/>
              <a:buChar char="u"/>
            </a:pPr>
            <a:r>
              <a:rPr lang="zh-CN" altLang="en-US" sz="2400" kern="0" dirty="0">
                <a:solidFill>
                  <a:schemeClr val="tx1"/>
                </a:solidFill>
                <a:ea typeface="宋体" panose="02010600030101010101" pitchFamily="2" charset="-122"/>
              </a:rPr>
              <a:t>第三章 加快新型信息基础设施</a:t>
            </a:r>
            <a:r>
              <a:rPr lang="zh-CN" altLang="en-US" sz="2400" kern="0" dirty="0" smtClean="0">
                <a:solidFill>
                  <a:schemeClr val="tx1"/>
                </a:solidFill>
                <a:ea typeface="宋体" panose="02010600030101010101" pitchFamily="2" charset="-122"/>
              </a:rPr>
              <a:t>建设</a:t>
            </a:r>
            <a:endParaRPr lang="en-US" altLang="zh-CN" sz="2400" kern="0" dirty="0" smtClean="0">
              <a:solidFill>
                <a:schemeClr val="tx1"/>
              </a:solidFill>
              <a:ea typeface="宋体" panose="02010600030101010101" pitchFamily="2" charset="-122"/>
            </a:endParaRPr>
          </a:p>
          <a:p>
            <a:pPr marL="342900" indent="-342900" algn="just" eaLnBrk="1" hangingPunct="1">
              <a:lnSpc>
                <a:spcPct val="150000"/>
              </a:lnSpc>
              <a:buFont typeface="Wingdings" panose="05000000000000000000" pitchFamily="2" charset="2"/>
              <a:buChar char="u"/>
            </a:pPr>
            <a:r>
              <a:rPr lang="zh-CN" altLang="en-US" sz="2400" kern="0" dirty="0">
                <a:solidFill>
                  <a:schemeClr val="tx1"/>
                </a:solidFill>
                <a:ea typeface="宋体" panose="02010600030101010101" pitchFamily="2" charset="-122"/>
              </a:rPr>
              <a:t>第四章 打造协同高效的数字</a:t>
            </a:r>
            <a:r>
              <a:rPr lang="zh-CN" altLang="en-US" sz="2400" kern="0" dirty="0" smtClean="0">
                <a:solidFill>
                  <a:schemeClr val="tx1"/>
                </a:solidFill>
                <a:ea typeface="宋体" panose="02010600030101010101" pitchFamily="2" charset="-122"/>
              </a:rPr>
              <a:t>政府</a:t>
            </a:r>
            <a:endParaRPr lang="en-US" altLang="zh-CN" sz="2400" kern="0" dirty="0" smtClean="0">
              <a:solidFill>
                <a:schemeClr val="tx1"/>
              </a:solidFill>
              <a:ea typeface="宋体" panose="02010600030101010101" pitchFamily="2" charset="-122"/>
            </a:endParaRPr>
          </a:p>
          <a:p>
            <a:pPr marL="342900" indent="-342900" algn="just" eaLnBrk="1" hangingPunct="1">
              <a:lnSpc>
                <a:spcPct val="150000"/>
              </a:lnSpc>
              <a:buFont typeface="Wingdings" panose="05000000000000000000" pitchFamily="2" charset="2"/>
              <a:buChar char="u"/>
            </a:pPr>
            <a:r>
              <a:rPr lang="zh-CN" altLang="en-US" sz="2400" kern="0" dirty="0">
                <a:solidFill>
                  <a:schemeClr val="tx1"/>
                </a:solidFill>
                <a:ea typeface="宋体" panose="02010600030101010101" pitchFamily="2" charset="-122"/>
              </a:rPr>
              <a:t>第五章 发展融合创新的数字</a:t>
            </a:r>
            <a:r>
              <a:rPr lang="zh-CN" altLang="en-US" sz="2400" kern="0" dirty="0" smtClean="0">
                <a:solidFill>
                  <a:schemeClr val="tx1"/>
                </a:solidFill>
                <a:ea typeface="宋体" panose="02010600030101010101" pitchFamily="2" charset="-122"/>
              </a:rPr>
              <a:t>经济</a:t>
            </a:r>
            <a:endParaRPr lang="en-US" altLang="zh-CN" sz="2400" kern="0" dirty="0" smtClean="0">
              <a:solidFill>
                <a:schemeClr val="tx1"/>
              </a:solidFill>
              <a:ea typeface="宋体" panose="02010600030101010101" pitchFamily="2" charset="-122"/>
            </a:endParaRPr>
          </a:p>
          <a:p>
            <a:pPr marL="342900" indent="-342900" algn="just" eaLnBrk="1" hangingPunct="1">
              <a:lnSpc>
                <a:spcPct val="150000"/>
              </a:lnSpc>
              <a:buFont typeface="Wingdings" panose="05000000000000000000" pitchFamily="2" charset="2"/>
              <a:buChar char="u"/>
            </a:pPr>
            <a:r>
              <a:rPr lang="zh-CN" altLang="en-US" sz="2400" kern="0" dirty="0">
                <a:solidFill>
                  <a:schemeClr val="tx1"/>
                </a:solidFill>
                <a:ea typeface="宋体" panose="02010600030101010101" pitchFamily="2" charset="-122"/>
              </a:rPr>
              <a:t>第六章 建设共治共享的数字</a:t>
            </a:r>
            <a:r>
              <a:rPr lang="zh-CN" altLang="en-US" sz="2400" kern="0" dirty="0" smtClean="0">
                <a:solidFill>
                  <a:schemeClr val="tx1"/>
                </a:solidFill>
                <a:ea typeface="宋体" panose="02010600030101010101" pitchFamily="2" charset="-122"/>
              </a:rPr>
              <a:t>社会</a:t>
            </a:r>
            <a:endParaRPr lang="en-US" altLang="zh-CN" sz="2400" kern="0" dirty="0" smtClean="0">
              <a:solidFill>
                <a:schemeClr val="tx1"/>
              </a:solidFill>
              <a:ea typeface="宋体" panose="02010600030101010101" pitchFamily="2" charset="-122"/>
            </a:endParaRPr>
          </a:p>
          <a:p>
            <a:pPr marL="342900" indent="-342900" algn="just" eaLnBrk="1" hangingPunct="1">
              <a:lnSpc>
                <a:spcPct val="150000"/>
              </a:lnSpc>
              <a:buFont typeface="Wingdings" panose="05000000000000000000" pitchFamily="2" charset="2"/>
              <a:buChar char="u"/>
            </a:pPr>
            <a:r>
              <a:rPr lang="zh-CN" altLang="en-US" sz="2400" kern="0" dirty="0">
                <a:solidFill>
                  <a:schemeClr val="tx1"/>
                </a:solidFill>
                <a:ea typeface="宋体" panose="02010600030101010101" pitchFamily="2" charset="-122"/>
              </a:rPr>
              <a:t>第七章 构建安全有序的数字</a:t>
            </a:r>
            <a:r>
              <a:rPr lang="zh-CN" altLang="en-US" sz="2400" kern="0" dirty="0" smtClean="0">
                <a:solidFill>
                  <a:schemeClr val="tx1"/>
                </a:solidFill>
                <a:ea typeface="宋体" panose="02010600030101010101" pitchFamily="2" charset="-122"/>
              </a:rPr>
              <a:t>生态</a:t>
            </a:r>
            <a:endParaRPr lang="en-US" altLang="zh-CN" sz="2400" kern="0" dirty="0" smtClean="0">
              <a:solidFill>
                <a:schemeClr val="tx1"/>
              </a:solidFill>
              <a:ea typeface="宋体" panose="02010600030101010101" pitchFamily="2" charset="-122"/>
            </a:endParaRPr>
          </a:p>
          <a:p>
            <a:pPr marL="342900" indent="-342900" algn="just" eaLnBrk="1" hangingPunct="1">
              <a:lnSpc>
                <a:spcPct val="150000"/>
              </a:lnSpc>
              <a:buFont typeface="Wingdings" panose="05000000000000000000" pitchFamily="2" charset="2"/>
              <a:buChar char="u"/>
            </a:pPr>
            <a:r>
              <a:rPr lang="zh-CN" altLang="en-US" sz="2400" kern="0" dirty="0">
                <a:solidFill>
                  <a:schemeClr val="tx1"/>
                </a:solidFill>
                <a:ea typeface="宋体" panose="02010600030101010101" pitchFamily="2" charset="-122"/>
              </a:rPr>
              <a:t>第八章 保障措施</a:t>
            </a:r>
            <a:endParaRPr lang="en-US" altLang="zh-CN" sz="2400" kern="0" dirty="0" smtClean="0">
              <a:solidFill>
                <a:schemeClr val="tx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4</a:t>
            </a:r>
            <a:r>
              <a:rPr lang="zh-CN" altLang="en-US" sz="3200" dirty="0" smtClean="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提升数字经济治理水平</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规范数字经济发展</a:t>
            </a:r>
            <a:r>
              <a:rPr lang="zh-CN" altLang="en-US" sz="2400" b="1" dirty="0" smtClean="0">
                <a:ea typeface="宋体" panose="02010600030101010101" pitchFamily="2" charset="-122"/>
              </a:rPr>
              <a:t>。健全</a:t>
            </a:r>
            <a:r>
              <a:rPr lang="zh-CN" altLang="en-US" sz="2400" b="1" dirty="0">
                <a:ea typeface="宋体" panose="02010600030101010101" pitchFamily="2" charset="-122"/>
              </a:rPr>
              <a:t>市场准</a:t>
            </a:r>
            <a:r>
              <a:rPr lang="zh-CN" altLang="en-US" sz="2400" b="1" dirty="0" smtClean="0">
                <a:ea typeface="宋体" panose="02010600030101010101" pitchFamily="2" charset="-122"/>
              </a:rPr>
              <a:t>入、</a:t>
            </a:r>
            <a:r>
              <a:rPr lang="zh-CN" altLang="en-US" sz="2400" b="1" dirty="0">
                <a:ea typeface="宋体" panose="02010600030101010101" pitchFamily="2" charset="-122"/>
              </a:rPr>
              <a:t>公平竞争</a:t>
            </a:r>
            <a:r>
              <a:rPr lang="zh-CN" altLang="en-US" sz="2400" b="1" dirty="0" smtClean="0">
                <a:ea typeface="宋体" panose="02010600030101010101" pitchFamily="2" charset="-122"/>
              </a:rPr>
              <a:t>审查、</a:t>
            </a:r>
            <a:r>
              <a:rPr lang="zh-CN" altLang="en-US" sz="2400" b="1" dirty="0">
                <a:ea typeface="宋体" panose="02010600030101010101" pitchFamily="2" charset="-122"/>
              </a:rPr>
              <a:t>公平竞争</a:t>
            </a:r>
            <a:r>
              <a:rPr lang="zh-CN" altLang="en-US" sz="2400" b="1" dirty="0" smtClean="0">
                <a:ea typeface="宋体" panose="02010600030101010101" pitchFamily="2" charset="-122"/>
              </a:rPr>
              <a:t>监管制度。</a:t>
            </a:r>
            <a:r>
              <a:rPr lang="zh-CN" altLang="en-US" sz="2400" b="1" dirty="0">
                <a:ea typeface="宋体" panose="02010600030101010101" pitchFamily="2" charset="-122"/>
              </a:rPr>
              <a:t>推进数字经济领域的社会信用体系建设，构建以信用为基础的新型监管</a:t>
            </a:r>
            <a:r>
              <a:rPr lang="zh-CN" altLang="en-US" sz="2400" b="1" dirty="0" smtClean="0">
                <a:ea typeface="宋体" panose="02010600030101010101" pitchFamily="2" charset="-122"/>
              </a:rPr>
              <a:t>机制。防止</a:t>
            </a:r>
            <a:r>
              <a:rPr lang="zh-CN" altLang="en-US" sz="2400" b="1" dirty="0">
                <a:ea typeface="宋体" panose="02010600030101010101" pitchFamily="2" charset="-122"/>
              </a:rPr>
              <a:t>平台垄断和资本无序</a:t>
            </a:r>
            <a:r>
              <a:rPr lang="zh-CN" altLang="en-US" sz="2400" b="1" dirty="0" smtClean="0">
                <a:ea typeface="宋体" panose="02010600030101010101" pitchFamily="2" charset="-122"/>
              </a:rPr>
              <a:t>扩张。创新</a:t>
            </a:r>
            <a:r>
              <a:rPr lang="zh-CN" altLang="en-US" sz="2400" b="1" dirty="0">
                <a:ea typeface="宋体" panose="02010600030101010101" pitchFamily="2" charset="-122"/>
              </a:rPr>
              <a:t>基于新技术手段的监管模式，建立健全触发式监管机制。加强税收监管和税务</a:t>
            </a:r>
            <a:r>
              <a:rPr lang="zh-CN" altLang="en-US" sz="2400" b="1" dirty="0" smtClean="0">
                <a:ea typeface="宋体" panose="02010600030101010101" pitchFamily="2" charset="-122"/>
              </a:rPr>
              <a:t>稽查。</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solidFill>
                  <a:srgbClr val="FF0000"/>
                </a:solidFill>
                <a:ea typeface="宋体" panose="02010600030101010101" pitchFamily="2" charset="-122"/>
              </a:rPr>
              <a:t>完善</a:t>
            </a:r>
            <a:r>
              <a:rPr lang="zh-CN" altLang="en-US" sz="2400" b="1" dirty="0" smtClean="0">
                <a:solidFill>
                  <a:srgbClr val="FF0000"/>
                </a:solidFill>
                <a:ea typeface="宋体" panose="02010600030101010101" pitchFamily="2" charset="-122"/>
              </a:rPr>
              <a:t>数字</a:t>
            </a:r>
            <a:r>
              <a:rPr lang="zh-CN" altLang="en-US" sz="2400" b="1" dirty="0">
                <a:solidFill>
                  <a:srgbClr val="FF0000"/>
                </a:solidFill>
                <a:ea typeface="宋体" panose="02010600030101010101" pitchFamily="2" charset="-122"/>
              </a:rPr>
              <a:t>经济</a:t>
            </a:r>
            <a:r>
              <a:rPr lang="zh-CN" altLang="en-US" sz="2400" b="1" dirty="0" smtClean="0">
                <a:solidFill>
                  <a:srgbClr val="FF0000"/>
                </a:solidFill>
                <a:ea typeface="宋体" panose="02010600030101010101" pitchFamily="2" charset="-122"/>
              </a:rPr>
              <a:t>治理体系</a:t>
            </a:r>
            <a:r>
              <a:rPr lang="zh-CN" altLang="en-US" sz="2400" b="1" dirty="0" smtClean="0">
                <a:ea typeface="宋体" panose="02010600030101010101" pitchFamily="2" charset="-122"/>
              </a:rPr>
              <a:t>。明晰</a:t>
            </a:r>
            <a:r>
              <a:rPr lang="zh-CN" altLang="en-US" sz="2400" b="1" dirty="0">
                <a:ea typeface="宋体" panose="02010600030101010101" pitchFamily="2" charset="-122"/>
              </a:rPr>
              <a:t>主管部门、监管机构职责，明确监管范围和规则</a:t>
            </a:r>
            <a:r>
              <a:rPr lang="zh-CN" altLang="en-US" sz="2400" b="1" dirty="0" smtClean="0">
                <a:ea typeface="宋体" panose="02010600030101010101" pitchFamily="2" charset="-122"/>
              </a:rPr>
              <a:t>，构建</a:t>
            </a:r>
            <a:r>
              <a:rPr lang="zh-CN" altLang="en-US" sz="2400" b="1" dirty="0">
                <a:solidFill>
                  <a:srgbClr val="FF0000"/>
                </a:solidFill>
                <a:ea typeface="宋体" panose="02010600030101010101" pitchFamily="2" charset="-122"/>
              </a:rPr>
              <a:t>包容审慎</a:t>
            </a:r>
            <a:r>
              <a:rPr lang="zh-CN" altLang="en-US" sz="2400" b="1" dirty="0">
                <a:ea typeface="宋体" panose="02010600030101010101" pitchFamily="2" charset="-122"/>
              </a:rPr>
              <a:t>的监管体系。改进提高监管技术和</a:t>
            </a:r>
            <a:r>
              <a:rPr lang="zh-CN" altLang="en-US" sz="2400" b="1" dirty="0" smtClean="0">
                <a:ea typeface="宋体" panose="02010600030101010101" pitchFamily="2" charset="-122"/>
              </a:rPr>
              <a:t>手段。</a:t>
            </a:r>
            <a:r>
              <a:rPr lang="zh-CN" altLang="en-US" sz="2400" b="1" dirty="0">
                <a:ea typeface="宋体" panose="02010600030101010101" pitchFamily="2" charset="-122"/>
              </a:rPr>
              <a:t>明确平台企业主体责任和义务，建设行业自律机制。开展社会监督、媒体监督、公众监督，形成监督合力。</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十</a:t>
            </a:r>
            <a:r>
              <a:rPr lang="zh-CN" altLang="en-US" sz="3200" dirty="0" smtClean="0">
                <a:solidFill>
                  <a:schemeClr val="tx1"/>
                </a:solidFill>
                <a:latin typeface="黑体" panose="02010609060101010101" pitchFamily="49" charset="-122"/>
                <a:ea typeface="黑体" panose="02010609060101010101" pitchFamily="49" charset="-122"/>
              </a:rPr>
              <a:t>大重点行动</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50292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lt"/>
              <a:buAutoNum type="arabicPeriod"/>
            </a:pPr>
            <a:r>
              <a:rPr lang="zh-CN" altLang="en-US" sz="2000" b="1" dirty="0">
                <a:ea typeface="宋体" panose="02010600030101010101" pitchFamily="2" charset="-122"/>
              </a:rPr>
              <a:t>精准招商引资行动  </a:t>
            </a:r>
            <a:endParaRPr lang="zh-CN" altLang="en-US" sz="20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000" b="1" dirty="0">
                <a:ea typeface="宋体" panose="02010600030101010101" pitchFamily="2" charset="-122"/>
              </a:rPr>
              <a:t>企业转型引导行动  </a:t>
            </a:r>
            <a:endParaRPr lang="zh-CN" altLang="en-US" sz="20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000" b="1" dirty="0">
                <a:ea typeface="宋体" panose="02010600030101010101" pitchFamily="2" charset="-122"/>
              </a:rPr>
              <a:t>典型应用示范行动  </a:t>
            </a:r>
            <a:endParaRPr lang="zh-CN" altLang="en-US" sz="20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000" b="1" dirty="0">
                <a:ea typeface="宋体" panose="02010600030101010101" pitchFamily="2" charset="-122"/>
              </a:rPr>
              <a:t>智能制造发展行动  </a:t>
            </a:r>
            <a:endParaRPr lang="zh-CN" altLang="en-US" sz="20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en-US" altLang="zh-CN" sz="2000" b="1" dirty="0">
                <a:ea typeface="宋体" panose="02010600030101010101" pitchFamily="2" charset="-122"/>
              </a:rPr>
              <a:t>5G</a:t>
            </a:r>
            <a:r>
              <a:rPr lang="zh-CN" altLang="en-US" sz="2000" b="1" dirty="0">
                <a:ea typeface="宋体" panose="02010600030101010101" pitchFamily="2" charset="-122"/>
              </a:rPr>
              <a:t>部署推广行动  </a:t>
            </a:r>
            <a:endParaRPr lang="zh-CN" altLang="en-US" sz="20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000" b="1" dirty="0">
                <a:ea typeface="宋体" panose="02010600030101010101" pitchFamily="2" charset="-122"/>
              </a:rPr>
              <a:t>智能改造提升行动  </a:t>
            </a:r>
            <a:endParaRPr lang="zh-CN" altLang="en-US" sz="20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000" b="1" dirty="0">
                <a:ea typeface="宋体" panose="02010600030101010101" pitchFamily="2" charset="-122"/>
              </a:rPr>
              <a:t>创新平台搭建行动  </a:t>
            </a:r>
            <a:endParaRPr lang="zh-CN" altLang="en-US" sz="20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000" b="1" dirty="0">
                <a:ea typeface="宋体" panose="02010600030101010101" pitchFamily="2" charset="-122"/>
              </a:rPr>
              <a:t>服务体系优化行动  </a:t>
            </a:r>
            <a:endParaRPr lang="zh-CN" altLang="en-US" sz="20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000" b="1" dirty="0">
                <a:ea typeface="宋体" panose="02010600030101010101" pitchFamily="2" charset="-122"/>
              </a:rPr>
              <a:t>产业人才集聚行动  </a:t>
            </a:r>
            <a:endParaRPr lang="zh-CN" altLang="en-US" sz="2000" b="1" dirty="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000" b="1" dirty="0">
                <a:ea typeface="宋体" panose="02010600030101010101" pitchFamily="2" charset="-122"/>
              </a:rPr>
              <a:t>智能仓山铸牌行动</a:t>
            </a:r>
            <a:endParaRPr lang="zh-CN" altLang="en-US" sz="2000" b="1" dirty="0" smtClean="0">
              <a:ea typeface="宋体" panose="02010600030101010101" pitchFamily="2" charset="-122"/>
            </a:endParaRPr>
          </a:p>
        </p:txBody>
      </p:sp>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29000" y="2362200"/>
            <a:ext cx="516371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smtClean="0">
                <a:solidFill>
                  <a:schemeClr val="tx1"/>
                </a:solidFill>
                <a:latin typeface="黑体" panose="02010609060101010101" pitchFamily="49" charset="-122"/>
                <a:ea typeface="黑体" panose="02010609060101010101" pitchFamily="49" charset="-122"/>
              </a:rPr>
              <a:t>五大重点工程</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城市感知元和行动元建设</a:t>
            </a:r>
            <a:r>
              <a:rPr lang="zh-CN" altLang="en-US" sz="2400" b="1" dirty="0" smtClean="0">
                <a:ea typeface="宋体" panose="02010600030101010101" pitchFamily="2" charset="-122"/>
              </a:rPr>
              <a:t>工程</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“便利仓山”建设</a:t>
            </a:r>
            <a:r>
              <a:rPr lang="zh-CN" altLang="en-US" sz="2400" b="1" dirty="0" smtClean="0">
                <a:ea typeface="宋体" panose="02010600030101010101" pitchFamily="2" charset="-122"/>
              </a:rPr>
              <a:t>工程</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工业互联网创新发展</a:t>
            </a:r>
            <a:r>
              <a:rPr lang="zh-CN" altLang="en-US" sz="2400" b="1" dirty="0" smtClean="0">
                <a:ea typeface="宋体" panose="02010600030101010101" pitchFamily="2" charset="-122"/>
              </a:rPr>
              <a:t>工程</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中小企业“上云用数赋智”</a:t>
            </a:r>
            <a:r>
              <a:rPr lang="zh-CN" altLang="en-US" sz="2400" b="1" dirty="0" smtClean="0">
                <a:ea typeface="宋体" panose="02010600030101010101" pitchFamily="2" charset="-122"/>
              </a:rPr>
              <a:t>工程</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a:ea typeface="宋体" panose="02010600030101010101" pitchFamily="2" charset="-122"/>
              </a:rPr>
              <a:t>数字抗疫</a:t>
            </a:r>
            <a:r>
              <a:rPr lang="zh-CN" altLang="en-US" sz="2400" b="1" dirty="0" smtClean="0">
                <a:ea typeface="宋体" panose="02010600030101010101" pitchFamily="2" charset="-122"/>
              </a:rPr>
              <a:t>工程</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第八章 保障措施</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981200"/>
            <a:ext cx="3063240" cy="3429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50000"/>
              </a:lnSpc>
              <a:spcAft>
                <a:spcPct val="20000"/>
              </a:spcAft>
              <a:buFont typeface="+mj-lt"/>
              <a:buAutoNum type="arabicPeriod"/>
            </a:pPr>
            <a:r>
              <a:rPr lang="zh-CN" altLang="en-US" sz="2400" b="1" dirty="0" smtClean="0">
                <a:ea typeface="宋体" panose="02010600030101010101" pitchFamily="2" charset="-122"/>
              </a:rPr>
              <a:t>强化</a:t>
            </a:r>
            <a:r>
              <a:rPr lang="zh-CN" altLang="en-US" sz="2400" b="1" dirty="0">
                <a:ea typeface="宋体" panose="02010600030101010101" pitchFamily="2" charset="-122"/>
              </a:rPr>
              <a:t>组织领导	</a:t>
            </a:r>
            <a:endParaRPr lang="zh-CN" altLang="en-US" sz="2400" b="1" dirty="0">
              <a:ea typeface="宋体" panose="02010600030101010101" pitchFamily="2" charset="-122"/>
            </a:endParaRPr>
          </a:p>
          <a:p>
            <a:pPr marL="457200" indent="-457200" algn="just" eaLnBrk="1" hangingPunct="1">
              <a:lnSpc>
                <a:spcPct val="150000"/>
              </a:lnSpc>
              <a:spcAft>
                <a:spcPct val="20000"/>
              </a:spcAft>
              <a:buFont typeface="+mj-lt"/>
              <a:buAutoNum type="arabicPeriod"/>
            </a:pPr>
            <a:r>
              <a:rPr lang="zh-CN" altLang="en-US" sz="2400" b="1" dirty="0" smtClean="0">
                <a:ea typeface="宋体" panose="02010600030101010101" pitchFamily="2" charset="-122"/>
              </a:rPr>
              <a:t>强化</a:t>
            </a:r>
            <a:r>
              <a:rPr lang="zh-CN" altLang="en-US" sz="2400" b="1" dirty="0">
                <a:ea typeface="宋体" panose="02010600030101010101" pitchFamily="2" charset="-122"/>
              </a:rPr>
              <a:t>项目推进</a:t>
            </a:r>
            <a:endParaRPr lang="zh-CN" altLang="en-US" sz="2400" b="1" dirty="0">
              <a:ea typeface="宋体" panose="02010600030101010101" pitchFamily="2" charset="-122"/>
            </a:endParaRPr>
          </a:p>
          <a:p>
            <a:pPr marL="457200" indent="-457200" algn="just" eaLnBrk="1" hangingPunct="1">
              <a:lnSpc>
                <a:spcPct val="150000"/>
              </a:lnSpc>
              <a:spcAft>
                <a:spcPct val="20000"/>
              </a:spcAft>
              <a:buFont typeface="+mj-lt"/>
              <a:buAutoNum type="arabicPeriod"/>
            </a:pPr>
            <a:r>
              <a:rPr lang="zh-CN" altLang="en-US" sz="2400" b="1" dirty="0" smtClean="0">
                <a:ea typeface="宋体" panose="02010600030101010101" pitchFamily="2" charset="-122"/>
              </a:rPr>
              <a:t>强化</a:t>
            </a:r>
            <a:r>
              <a:rPr lang="zh-CN" altLang="en-US" sz="2400" b="1" dirty="0">
                <a:ea typeface="宋体" panose="02010600030101010101" pitchFamily="2" charset="-122"/>
              </a:rPr>
              <a:t>多元投资</a:t>
            </a:r>
            <a:endParaRPr lang="zh-CN" altLang="en-US" sz="2400" b="1" dirty="0">
              <a:ea typeface="宋体" panose="02010600030101010101" pitchFamily="2" charset="-122"/>
            </a:endParaRPr>
          </a:p>
          <a:p>
            <a:pPr marL="457200" indent="-457200" algn="just" eaLnBrk="1" hangingPunct="1">
              <a:lnSpc>
                <a:spcPct val="150000"/>
              </a:lnSpc>
              <a:spcAft>
                <a:spcPct val="20000"/>
              </a:spcAft>
              <a:buFont typeface="+mj-lt"/>
              <a:buAutoNum type="arabicPeriod"/>
            </a:pPr>
            <a:r>
              <a:rPr lang="zh-CN" altLang="en-US" sz="2400" b="1" dirty="0" smtClean="0">
                <a:ea typeface="宋体" panose="02010600030101010101" pitchFamily="2" charset="-122"/>
              </a:rPr>
              <a:t>强化</a:t>
            </a:r>
            <a:r>
              <a:rPr lang="zh-CN" altLang="en-US" sz="2400" b="1" dirty="0">
                <a:ea typeface="宋体" panose="02010600030101010101" pitchFamily="2" charset="-122"/>
              </a:rPr>
              <a:t>监督考核</a:t>
            </a:r>
            <a:endParaRPr lang="zh-CN" altLang="en-US" sz="2400" b="1" dirty="0">
              <a:ea typeface="宋体" panose="02010600030101010101" pitchFamily="2" charset="-122"/>
            </a:endParaRPr>
          </a:p>
          <a:p>
            <a:pPr marL="457200" indent="-457200" algn="just" eaLnBrk="1" hangingPunct="1">
              <a:lnSpc>
                <a:spcPct val="150000"/>
              </a:lnSpc>
              <a:spcAft>
                <a:spcPct val="20000"/>
              </a:spcAft>
              <a:buFont typeface="+mj-lt"/>
              <a:buAutoNum type="arabicPeriod"/>
            </a:pPr>
            <a:r>
              <a:rPr lang="zh-CN" altLang="en-US" sz="2400" b="1" dirty="0" smtClean="0">
                <a:ea typeface="宋体" panose="02010600030101010101" pitchFamily="2" charset="-122"/>
              </a:rPr>
              <a:t>强化</a:t>
            </a:r>
            <a:r>
              <a:rPr lang="zh-CN" altLang="en-US" sz="2400" b="1" dirty="0">
                <a:ea typeface="宋体" panose="02010600030101010101" pitchFamily="2" charset="-122"/>
              </a:rPr>
              <a:t>氛围营造</a:t>
            </a:r>
            <a:endParaRPr lang="zh-CN" altLang="en-US" sz="2400" b="1" dirty="0" smtClean="0">
              <a:ea typeface="宋体" panose="02010600030101010101" pitchFamily="2" charset="-122"/>
            </a:endParaRPr>
          </a:p>
        </p:txBody>
      </p:sp>
      <p:pic>
        <p:nvPicPr>
          <p:cNvPr id="8194" name="Picture 2" descr="https://gimg2.baidu.com/image_search/src=http%3A%2F%2Fimg1.youzy.cn%2Fuploadfiles%2F2015%2F5%2F21%2Fimage%2F20150521%2F20150521150209_2799.jpg&amp;refer=http%3A%2F%2Fimg1.youzy.cn&amp;app=2002&amp;size=f9999,10000&amp;q=a80&amp;n=0&amp;g=0n&amp;fmt=auto?sec=1654581886&amp;t=2406e716a8663ab6bfa098b78ed687e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65490" y="2124075"/>
            <a:ext cx="4286250" cy="3143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1</a:t>
            </a:r>
            <a:r>
              <a:rPr lang="zh-CN" altLang="en-US" sz="3200" dirty="0">
                <a:solidFill>
                  <a:schemeClr val="tx1"/>
                </a:solidFill>
                <a:latin typeface="黑体" panose="02010609060101010101" pitchFamily="49" charset="-122"/>
                <a:ea typeface="黑体" panose="02010609060101010101" pitchFamily="49" charset="-122"/>
              </a:rPr>
              <a:t>、强化组织领导</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50000"/>
              </a:lnSpc>
              <a:spcAft>
                <a:spcPct val="20000"/>
              </a:spcAft>
              <a:buFont typeface="+mj-ea"/>
              <a:buAutoNum type="circleNumDbPlain"/>
            </a:pPr>
            <a:r>
              <a:rPr lang="zh-CN" altLang="en-US" sz="2400" b="1" dirty="0">
                <a:ea typeface="宋体" panose="02010600030101010101" pitchFamily="2" charset="-122"/>
              </a:rPr>
              <a:t>坚持和加强区委区政府对信息化工作的集中统一领导。</a:t>
            </a:r>
            <a:endParaRPr lang="en-US" altLang="zh-CN" sz="2400" b="1" dirty="0" smtClean="0">
              <a:ea typeface="宋体" panose="02010600030101010101" pitchFamily="2" charset="-122"/>
            </a:endParaRPr>
          </a:p>
          <a:p>
            <a:pPr marL="457200" indent="-457200" algn="just" eaLnBrk="1" hangingPunct="1">
              <a:lnSpc>
                <a:spcPct val="150000"/>
              </a:lnSpc>
              <a:spcAft>
                <a:spcPct val="20000"/>
              </a:spcAft>
              <a:buFont typeface="+mj-ea"/>
              <a:buAutoNum type="circleNumDbPlain"/>
            </a:pPr>
            <a:r>
              <a:rPr lang="zh-CN" altLang="en-US" sz="2400" b="1" dirty="0" smtClean="0">
                <a:ea typeface="宋体" panose="02010600030101010101" pitchFamily="2" charset="-122"/>
              </a:rPr>
              <a:t>由</a:t>
            </a:r>
            <a:r>
              <a:rPr lang="zh-CN" altLang="en-US" sz="2400" b="1" dirty="0">
                <a:solidFill>
                  <a:srgbClr val="FF0000"/>
                </a:solidFill>
                <a:ea typeface="宋体" panose="02010600030101010101" pitchFamily="2" charset="-122"/>
              </a:rPr>
              <a:t>智能仓山建设领导小组</a:t>
            </a:r>
            <a:r>
              <a:rPr lang="zh-CN" altLang="en-US" sz="2400" b="1" dirty="0">
                <a:ea typeface="宋体" panose="02010600030101010101" pitchFamily="2" charset="-122"/>
              </a:rPr>
              <a:t>负责研究部署和指导全区信息化建设</a:t>
            </a:r>
            <a:r>
              <a:rPr lang="zh-CN" altLang="en-US" sz="2400" b="1" dirty="0" smtClean="0">
                <a:ea typeface="宋体" panose="02010600030101010101" pitchFamily="2" charset="-122"/>
              </a:rPr>
              <a:t>工作。</a:t>
            </a:r>
            <a:endParaRPr lang="en-US" altLang="zh-CN" sz="2400" b="1" dirty="0" smtClean="0">
              <a:ea typeface="宋体" panose="02010600030101010101" pitchFamily="2" charset="-122"/>
            </a:endParaRPr>
          </a:p>
          <a:p>
            <a:pPr marL="457200" indent="-457200" algn="just" eaLnBrk="1" hangingPunct="1">
              <a:lnSpc>
                <a:spcPct val="150000"/>
              </a:lnSpc>
              <a:spcAft>
                <a:spcPct val="20000"/>
              </a:spcAft>
              <a:buFont typeface="+mj-ea"/>
              <a:buAutoNum type="circleNumDbPlain"/>
            </a:pPr>
            <a:r>
              <a:rPr lang="zh-CN" altLang="en-US" sz="2400" b="1" dirty="0">
                <a:ea typeface="宋体" panose="02010600030101010101" pitchFamily="2" charset="-122"/>
              </a:rPr>
              <a:t>领导小组各成员单位要主动担当、作为、加强协作，组织专门骨干力量抓好相关工作推进</a:t>
            </a:r>
            <a:r>
              <a:rPr lang="zh-CN" altLang="en-US" sz="2400" b="1" dirty="0" smtClean="0">
                <a:ea typeface="宋体" panose="02010600030101010101" pitchFamily="2" charset="-122"/>
              </a:rPr>
              <a:t>落实。</a:t>
            </a:r>
            <a:endParaRPr lang="en-US" altLang="zh-CN" sz="2400" b="1" dirty="0" smtClean="0">
              <a:ea typeface="宋体" panose="02010600030101010101" pitchFamily="2" charset="-122"/>
            </a:endParaRPr>
          </a:p>
          <a:p>
            <a:pPr marL="457200" indent="-457200" algn="just" eaLnBrk="1" hangingPunct="1">
              <a:lnSpc>
                <a:spcPct val="150000"/>
              </a:lnSpc>
              <a:spcAft>
                <a:spcPct val="20000"/>
              </a:spcAft>
              <a:buFont typeface="+mj-ea"/>
              <a:buAutoNum type="circleNumDbPlain"/>
            </a:pPr>
            <a:r>
              <a:rPr lang="zh-CN" altLang="en-US" sz="2400" b="1" dirty="0">
                <a:ea typeface="宋体" panose="02010600030101010101" pitchFamily="2" charset="-122"/>
              </a:rPr>
              <a:t>成立</a:t>
            </a:r>
            <a:r>
              <a:rPr lang="zh-CN" altLang="en-US" sz="2400" b="1" dirty="0">
                <a:solidFill>
                  <a:srgbClr val="FF0000"/>
                </a:solidFill>
                <a:ea typeface="宋体" panose="02010600030101010101" pitchFamily="2" charset="-122"/>
              </a:rPr>
              <a:t>智能产业链工作专班</a:t>
            </a:r>
            <a:r>
              <a:rPr lang="zh-CN" altLang="en-US" sz="2400" b="1" dirty="0">
                <a:ea typeface="宋体" panose="02010600030101010101" pitchFamily="2" charset="-122"/>
              </a:rPr>
              <a:t>，由区领导担任链长。</a:t>
            </a: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2</a:t>
            </a:r>
            <a:r>
              <a:rPr lang="zh-CN" altLang="en-US" sz="3200" dirty="0">
                <a:solidFill>
                  <a:schemeClr val="tx1"/>
                </a:solidFill>
                <a:latin typeface="黑体" panose="02010609060101010101" pitchFamily="49" charset="-122"/>
                <a:ea typeface="黑体" panose="02010609060101010101" pitchFamily="49" charset="-122"/>
              </a:rPr>
              <a:t>、强化项目推进</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50000"/>
              </a:lnSpc>
              <a:spcAft>
                <a:spcPct val="20000"/>
              </a:spcAft>
              <a:buFont typeface="+mj-ea"/>
              <a:buAutoNum type="circleNumDbPlain"/>
            </a:pPr>
            <a:r>
              <a:rPr lang="zh-CN" altLang="en-US" sz="2400" b="1" dirty="0">
                <a:ea typeface="宋体" panose="02010600030101010101" pitchFamily="2" charset="-122"/>
              </a:rPr>
              <a:t>深入</a:t>
            </a:r>
            <a:r>
              <a:rPr lang="zh-CN" altLang="en-US" sz="2400" b="1" dirty="0">
                <a:solidFill>
                  <a:srgbClr val="FF0000"/>
                </a:solidFill>
                <a:ea typeface="宋体" panose="02010600030101010101" pitchFamily="2" charset="-122"/>
              </a:rPr>
              <a:t>实施大项目带动战略</a:t>
            </a:r>
            <a:r>
              <a:rPr lang="zh-CN" altLang="en-US" sz="2400" b="1" dirty="0">
                <a:ea typeface="宋体" panose="02010600030101010101" pitchFamily="2" charset="-122"/>
              </a:rPr>
              <a:t>，千方百计上大项目、好</a:t>
            </a:r>
            <a:r>
              <a:rPr lang="zh-CN" altLang="en-US" sz="2400" b="1" dirty="0" smtClean="0">
                <a:ea typeface="宋体" panose="02010600030101010101" pitchFamily="2" charset="-122"/>
              </a:rPr>
              <a:t>项目。</a:t>
            </a:r>
            <a:endParaRPr lang="en-US" altLang="zh-CN" sz="2400" b="1" dirty="0" smtClean="0">
              <a:ea typeface="宋体" panose="02010600030101010101" pitchFamily="2" charset="-122"/>
            </a:endParaRPr>
          </a:p>
          <a:p>
            <a:pPr marL="457200" indent="-457200" algn="just" eaLnBrk="1" hangingPunct="1">
              <a:lnSpc>
                <a:spcPct val="150000"/>
              </a:lnSpc>
              <a:spcAft>
                <a:spcPct val="20000"/>
              </a:spcAft>
              <a:buFont typeface="+mj-ea"/>
              <a:buAutoNum type="circleNumDbPlain"/>
            </a:pPr>
            <a:r>
              <a:rPr lang="zh-CN" altLang="en-US" sz="2400" b="1" dirty="0" smtClean="0">
                <a:ea typeface="宋体" panose="02010600030101010101" pitchFamily="2" charset="-122"/>
              </a:rPr>
              <a:t>谋划</a:t>
            </a:r>
            <a:r>
              <a:rPr lang="zh-CN" altLang="en-US" sz="2400" b="1" dirty="0">
                <a:ea typeface="宋体" panose="02010600030101010101" pitchFamily="2" charset="-122"/>
              </a:rPr>
              <a:t>和遴选一批引领作用强、技术含量高、市场前景好、行业影响大的工程项目，建立</a:t>
            </a:r>
            <a:r>
              <a:rPr lang="zh-CN" altLang="en-US" sz="2400" b="1" dirty="0">
                <a:solidFill>
                  <a:srgbClr val="FF0000"/>
                </a:solidFill>
                <a:ea typeface="宋体" panose="02010600030101010101" pitchFamily="2" charset="-122"/>
              </a:rPr>
              <a:t>智能仓山重大项目库</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50000"/>
              </a:lnSpc>
              <a:spcAft>
                <a:spcPct val="20000"/>
              </a:spcAft>
              <a:buFont typeface="+mj-ea"/>
              <a:buAutoNum type="circleNumDbPlain"/>
            </a:pPr>
            <a:r>
              <a:rPr lang="zh-CN" altLang="en-US" sz="2400" b="1" dirty="0">
                <a:ea typeface="宋体" panose="02010600030101010101" pitchFamily="2" charset="-122"/>
              </a:rPr>
              <a:t>定期召开智能仓山重大项目调度会，强化跟踪服务，开辟绿色通道。</a:t>
            </a:r>
            <a:endParaRPr lang="en-US" altLang="zh-CN" sz="2400" b="1" dirty="0" smtClean="0">
              <a:ea typeface="宋体" panose="02010600030101010101" pitchFamily="2" charset="-122"/>
            </a:endParaRPr>
          </a:p>
          <a:p>
            <a:pPr marL="457200" indent="-457200" algn="just" eaLnBrk="1" hangingPunct="1">
              <a:lnSpc>
                <a:spcPct val="150000"/>
              </a:lnSpc>
              <a:spcAft>
                <a:spcPct val="20000"/>
              </a:spcAft>
              <a:buFont typeface="+mj-ea"/>
              <a:buAutoNum type="circleNumDbPlain"/>
            </a:pPr>
            <a:r>
              <a:rPr lang="zh-CN" altLang="en-US" sz="2400" b="1" dirty="0" smtClean="0">
                <a:ea typeface="宋体" panose="02010600030101010101" pitchFamily="2" charset="-122"/>
              </a:rPr>
              <a:t>坚持</a:t>
            </a:r>
            <a:r>
              <a:rPr lang="zh-CN" altLang="en-US" sz="2400" b="1" dirty="0">
                <a:ea typeface="宋体" panose="02010600030101010101" pitchFamily="2" charset="-122"/>
              </a:rPr>
              <a:t>多措并举，破解资金、土地等要素瓶颈，保障智能产业重大项目顺利推进。</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3</a:t>
            </a:r>
            <a:r>
              <a:rPr lang="zh-CN" altLang="en-US" sz="3200" dirty="0">
                <a:solidFill>
                  <a:schemeClr val="tx1"/>
                </a:solidFill>
                <a:latin typeface="黑体" panose="02010609060101010101" pitchFamily="49" charset="-122"/>
                <a:ea typeface="黑体" panose="02010609060101010101" pitchFamily="49" charset="-122"/>
              </a:rPr>
              <a:t>、强化多元投资</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50000"/>
              </a:lnSpc>
              <a:spcAft>
                <a:spcPct val="20000"/>
              </a:spcAft>
              <a:buFont typeface="+mj-ea"/>
              <a:buAutoNum type="circleNumDbPlain"/>
            </a:pPr>
            <a:r>
              <a:rPr lang="zh-CN" altLang="en-US" sz="2400" b="1" dirty="0">
                <a:ea typeface="宋体" panose="02010600030101010101" pitchFamily="2" charset="-122"/>
              </a:rPr>
              <a:t>加大</a:t>
            </a:r>
            <a:r>
              <a:rPr lang="zh-CN" altLang="en-US" sz="2400" b="1" dirty="0">
                <a:solidFill>
                  <a:srgbClr val="FF0000"/>
                </a:solidFill>
                <a:ea typeface="宋体" panose="02010600030101010101" pitchFamily="2" charset="-122"/>
              </a:rPr>
              <a:t>财政</a:t>
            </a:r>
            <a:r>
              <a:rPr lang="zh-CN" altLang="en-US" sz="2400" b="1" dirty="0">
                <a:ea typeface="宋体" panose="02010600030101010101" pitchFamily="2" charset="-122"/>
              </a:rPr>
              <a:t>支持力度，建立和完善财政资金对智能仓山项目建设、运维和推广的资金保障机制</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50000"/>
              </a:lnSpc>
              <a:spcAft>
                <a:spcPct val="20000"/>
              </a:spcAft>
              <a:buFont typeface="+mj-ea"/>
              <a:buAutoNum type="circleNumDbPlain"/>
            </a:pPr>
            <a:r>
              <a:rPr lang="zh-CN" altLang="en-US" sz="2400" b="1" dirty="0" smtClean="0">
                <a:ea typeface="宋体" panose="02010600030101010101" pitchFamily="2" charset="-122"/>
              </a:rPr>
              <a:t>对于</a:t>
            </a:r>
            <a:r>
              <a:rPr lang="zh-CN" altLang="en-US" sz="2400" b="1" dirty="0">
                <a:ea typeface="宋体" panose="02010600030101010101" pitchFamily="2" charset="-122"/>
              </a:rPr>
              <a:t>投资规模大、公益性质强、专业运营和维护要求高的项目，可由政府和企业共同投资、企业负责建设和运营，形成</a:t>
            </a:r>
            <a:r>
              <a:rPr lang="zh-CN" altLang="en-US" sz="2400" b="1" dirty="0">
                <a:solidFill>
                  <a:srgbClr val="FF0000"/>
                </a:solidFill>
                <a:ea typeface="宋体" panose="02010600030101010101" pitchFamily="2" charset="-122"/>
              </a:rPr>
              <a:t>专项资金引导、社会资本参与</a:t>
            </a:r>
            <a:r>
              <a:rPr lang="zh-CN" altLang="en-US" sz="2400" b="1" dirty="0">
                <a:ea typeface="宋体" panose="02010600030101010101" pitchFamily="2" charset="-122"/>
              </a:rPr>
              <a:t>的投资局面</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50000"/>
              </a:lnSpc>
              <a:spcAft>
                <a:spcPct val="20000"/>
              </a:spcAft>
              <a:buFont typeface="+mj-ea"/>
              <a:buAutoNum type="circleNumDbPlain"/>
            </a:pPr>
            <a:r>
              <a:rPr lang="zh-CN" altLang="en-US" sz="2400" b="1" dirty="0" smtClean="0">
                <a:ea typeface="宋体" panose="02010600030101010101" pitchFamily="2" charset="-122"/>
              </a:rPr>
              <a:t>充分</a:t>
            </a:r>
            <a:r>
              <a:rPr lang="zh-CN" altLang="en-US" sz="2400" b="1" dirty="0">
                <a:ea typeface="宋体" panose="02010600030101010101" pitchFamily="2" charset="-122"/>
              </a:rPr>
              <a:t>发挥政府信息化专项资金的引导作用，鼓励社会资本参与智能仓山建设相关项目的投资与运营。</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4</a:t>
            </a:r>
            <a:r>
              <a:rPr lang="zh-CN" altLang="en-US" sz="3200" dirty="0">
                <a:solidFill>
                  <a:schemeClr val="tx1"/>
                </a:solidFill>
                <a:latin typeface="黑体" panose="02010609060101010101" pitchFamily="49" charset="-122"/>
                <a:ea typeface="黑体" panose="02010609060101010101" pitchFamily="49" charset="-122"/>
              </a:rPr>
              <a:t>、强化监督考核</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对</a:t>
            </a:r>
            <a:r>
              <a:rPr lang="zh-CN" altLang="en-US" sz="2400" b="1" dirty="0">
                <a:ea typeface="宋体" panose="02010600030101010101" pitchFamily="2" charset="-122"/>
              </a:rPr>
              <a:t>各单位落实本规划有关任务情况进行监督检查。</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探索</a:t>
            </a:r>
            <a:r>
              <a:rPr lang="zh-CN" altLang="en-US" sz="2400" b="1" dirty="0">
                <a:ea typeface="宋体" panose="02010600030101010101" pitchFamily="2" charset="-122"/>
              </a:rPr>
              <a:t>建立智能仓山发展水平</a:t>
            </a:r>
            <a:r>
              <a:rPr lang="zh-CN" altLang="en-US" sz="2400" b="1" dirty="0">
                <a:solidFill>
                  <a:srgbClr val="FF0000"/>
                </a:solidFill>
                <a:ea typeface="宋体" panose="02010600030101010101" pitchFamily="2" charset="-122"/>
              </a:rPr>
              <a:t>评估指标体系</a:t>
            </a:r>
            <a:r>
              <a:rPr lang="zh-CN" altLang="en-US" sz="2400" b="1" dirty="0">
                <a:ea typeface="宋体" panose="02010600030101010101" pitchFamily="2" charset="-122"/>
              </a:rPr>
              <a:t>，编制智能仓山</a:t>
            </a:r>
            <a:r>
              <a:rPr lang="zh-CN" altLang="en-US" sz="2400" b="1" dirty="0">
                <a:solidFill>
                  <a:srgbClr val="FF0000"/>
                </a:solidFill>
                <a:ea typeface="宋体" panose="02010600030101010101" pitchFamily="2" charset="-122"/>
              </a:rPr>
              <a:t>年度发展报告</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把</a:t>
            </a:r>
            <a:r>
              <a:rPr lang="zh-CN" altLang="en-US" sz="2400" b="1" dirty="0">
                <a:ea typeface="宋体" panose="02010600030101010101" pitchFamily="2" charset="-122"/>
              </a:rPr>
              <a:t>智能仓山列为</a:t>
            </a:r>
            <a:r>
              <a:rPr lang="zh-CN" altLang="en-US" sz="2400" b="1" dirty="0">
                <a:solidFill>
                  <a:srgbClr val="FF0000"/>
                </a:solidFill>
                <a:ea typeface="宋体" panose="02010600030101010101" pitchFamily="2" charset="-122"/>
              </a:rPr>
              <a:t>重点督导和督查</a:t>
            </a:r>
            <a:r>
              <a:rPr lang="zh-CN" altLang="en-US" sz="2400" b="1" dirty="0" smtClean="0">
                <a:ea typeface="宋体" panose="02010600030101010101" pitchFamily="2" charset="-122"/>
              </a:rPr>
              <a:t>事项。</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明确</a:t>
            </a:r>
            <a:r>
              <a:rPr lang="zh-CN" altLang="en-US" sz="2400" b="1" dirty="0">
                <a:ea typeface="宋体" panose="02010600030101010101" pitchFamily="2" charset="-122"/>
              </a:rPr>
              <a:t>智能仓山建设</a:t>
            </a:r>
            <a:r>
              <a:rPr lang="zh-CN" altLang="en-US" sz="2400" b="1" dirty="0">
                <a:solidFill>
                  <a:srgbClr val="FF0000"/>
                </a:solidFill>
                <a:ea typeface="宋体" panose="02010600030101010101" pitchFamily="2" charset="-122"/>
              </a:rPr>
              <a:t>考核内容</a:t>
            </a:r>
            <a:r>
              <a:rPr lang="zh-CN" altLang="en-US" sz="2400" b="1" dirty="0" smtClean="0">
                <a:solidFill>
                  <a:srgbClr val="FF0000"/>
                </a:solidFill>
                <a:ea typeface="宋体" panose="02010600030101010101" pitchFamily="2" charset="-122"/>
              </a:rPr>
              <a:t>、方式和程序</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完善</a:t>
            </a:r>
            <a:r>
              <a:rPr lang="zh-CN" altLang="en-US" sz="2400" b="1" dirty="0">
                <a:ea typeface="宋体" panose="02010600030101010101" pitchFamily="2" charset="-122"/>
              </a:rPr>
              <a:t>智能仓山建设</a:t>
            </a:r>
            <a:r>
              <a:rPr lang="zh-CN" altLang="en-US" sz="2400" b="1" dirty="0" smtClean="0">
                <a:solidFill>
                  <a:srgbClr val="FF0000"/>
                </a:solidFill>
                <a:ea typeface="宋体" panose="02010600030101010101" pitchFamily="2" charset="-122"/>
              </a:rPr>
              <a:t>激励、问责和容错</a:t>
            </a:r>
            <a:r>
              <a:rPr lang="zh-CN" altLang="en-US" sz="2400" b="1" dirty="0" smtClean="0">
                <a:ea typeface="宋体" panose="02010600030101010101" pitchFamily="2" charset="-122"/>
              </a:rPr>
              <a:t>机制。</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建立</a:t>
            </a:r>
            <a:r>
              <a:rPr lang="zh-CN" altLang="en-US" sz="2400" b="1" dirty="0">
                <a:ea typeface="宋体" panose="02010600030101010101" pitchFamily="2" charset="-122"/>
              </a:rPr>
              <a:t>健全</a:t>
            </a:r>
            <a:r>
              <a:rPr lang="zh-CN" altLang="en-US" sz="2400" b="1" dirty="0">
                <a:solidFill>
                  <a:srgbClr val="FF0000"/>
                </a:solidFill>
                <a:ea typeface="宋体" panose="02010600030101010101" pitchFamily="2" charset="-122"/>
              </a:rPr>
              <a:t>专家决策咨询机制、综合效益评估机制、责任目标考核</a:t>
            </a:r>
            <a:r>
              <a:rPr lang="zh-CN" altLang="en-US" sz="2400" b="1" dirty="0" smtClean="0">
                <a:solidFill>
                  <a:srgbClr val="FF0000"/>
                </a:solidFill>
                <a:ea typeface="宋体" panose="02010600030101010101" pitchFamily="2" charset="-122"/>
              </a:rPr>
              <a:t>机制</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en-US" altLang="zh-CN" sz="3200" dirty="0" smtClean="0">
                <a:solidFill>
                  <a:schemeClr val="tx1"/>
                </a:solidFill>
                <a:latin typeface="黑体" panose="02010609060101010101" pitchFamily="49" charset="-122"/>
                <a:ea typeface="黑体" panose="02010609060101010101" pitchFamily="49" charset="-122"/>
              </a:rPr>
              <a:t>5</a:t>
            </a:r>
            <a:r>
              <a:rPr lang="zh-CN" altLang="en-US" sz="3200" dirty="0">
                <a:solidFill>
                  <a:schemeClr val="tx1"/>
                </a:solidFill>
                <a:latin typeface="黑体" panose="02010609060101010101" pitchFamily="49" charset="-122"/>
                <a:ea typeface="黑体" panose="02010609060101010101" pitchFamily="49" charset="-122"/>
              </a:rPr>
              <a:t>、强化氛围营造</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9530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积极参与</a:t>
            </a:r>
            <a:r>
              <a:rPr lang="zh-CN" altLang="en-US" sz="2400" b="1" dirty="0">
                <a:solidFill>
                  <a:srgbClr val="FF0000"/>
                </a:solidFill>
                <a:ea typeface="宋体" panose="02010600030101010101" pitchFamily="2" charset="-122"/>
              </a:rPr>
              <a:t>数字中国建设峰会</a:t>
            </a:r>
            <a:r>
              <a:rPr lang="zh-CN" altLang="en-US" sz="2400" b="1" dirty="0">
                <a:ea typeface="宋体" panose="02010600030101010101" pitchFamily="2" charset="-122"/>
              </a:rPr>
              <a:t>和</a:t>
            </a:r>
            <a:r>
              <a:rPr lang="zh-CN" altLang="en-US" sz="2400" b="1" dirty="0">
                <a:solidFill>
                  <a:srgbClr val="FF0000"/>
                </a:solidFill>
                <a:ea typeface="宋体" panose="02010600030101010101" pitchFamily="2" charset="-122"/>
              </a:rPr>
              <a:t>中国国际数字产品博览会</a:t>
            </a:r>
            <a:r>
              <a:rPr lang="zh-CN" altLang="en-US" sz="2400" b="1" dirty="0">
                <a:ea typeface="宋体" panose="02010600030101010101" pitchFamily="2" charset="-122"/>
              </a:rPr>
              <a:t>筹办</a:t>
            </a:r>
            <a:r>
              <a:rPr lang="zh-CN" altLang="en-US" sz="2400" b="1" dirty="0" smtClean="0">
                <a:ea typeface="宋体" panose="02010600030101010101" pitchFamily="2" charset="-122"/>
              </a:rPr>
              <a:t>工作。</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实施</a:t>
            </a:r>
            <a:r>
              <a:rPr lang="zh-CN" altLang="en-US" sz="2400" b="1" dirty="0">
                <a:solidFill>
                  <a:srgbClr val="FF0000"/>
                </a:solidFill>
                <a:ea typeface="宋体" panose="02010600030101010101" pitchFamily="2" charset="-122"/>
              </a:rPr>
              <a:t>智能仓山铸牌</a:t>
            </a:r>
            <a:r>
              <a:rPr lang="zh-CN" altLang="en-US" sz="2400" b="1" dirty="0" smtClean="0">
                <a:solidFill>
                  <a:srgbClr val="FF0000"/>
                </a:solidFill>
                <a:ea typeface="宋体" panose="02010600030101010101" pitchFamily="2" charset="-122"/>
              </a:rPr>
              <a:t>行动</a:t>
            </a:r>
            <a:r>
              <a:rPr lang="zh-CN" altLang="en-US" sz="2400" b="1" dirty="0" smtClean="0">
                <a:ea typeface="宋体" panose="02010600030101010101" pitchFamily="2" charset="-122"/>
              </a:rPr>
              <a:t>，加大</a:t>
            </a:r>
            <a:r>
              <a:rPr lang="zh-CN" altLang="en-US" sz="2400" b="1" dirty="0">
                <a:ea typeface="宋体" panose="02010600030101010101" pitchFamily="2" charset="-122"/>
              </a:rPr>
              <a:t>对智能仓山的</a:t>
            </a:r>
            <a:r>
              <a:rPr lang="zh-CN" altLang="en-US" sz="2400" b="1" dirty="0" smtClean="0">
                <a:ea typeface="宋体" panose="02010600030101010101" pitchFamily="2" charset="-122"/>
              </a:rPr>
              <a:t>宣传推广力度。通过传统</a:t>
            </a:r>
            <a:r>
              <a:rPr lang="zh-CN" altLang="en-US" sz="2400" b="1" dirty="0">
                <a:ea typeface="宋体" panose="02010600030101010101" pitchFamily="2" charset="-122"/>
              </a:rPr>
              <a:t>媒体</a:t>
            </a:r>
            <a:r>
              <a:rPr lang="zh-CN" altLang="en-US" sz="2400" b="1" dirty="0" smtClean="0">
                <a:ea typeface="宋体" panose="02010600030101010101" pitchFamily="2" charset="-122"/>
              </a:rPr>
              <a:t>和网络</a:t>
            </a:r>
            <a:r>
              <a:rPr lang="zh-CN" altLang="en-US" sz="2400" b="1" dirty="0">
                <a:ea typeface="宋体" panose="02010600030101010101" pitchFamily="2" charset="-122"/>
              </a:rPr>
              <a:t>新媒体，广泛宣传报道智能仓山相关政策、工作动态、典型案例</a:t>
            </a:r>
            <a:r>
              <a:rPr lang="zh-CN" altLang="en-US" sz="2400" b="1" dirty="0" smtClean="0">
                <a:ea typeface="宋体" panose="02010600030101010101" pitchFamily="2" charset="-122"/>
              </a:rPr>
              <a:t>等。</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组织</a:t>
            </a:r>
            <a:r>
              <a:rPr lang="zh-CN" altLang="en-US" sz="2400" b="1" dirty="0">
                <a:ea typeface="宋体" panose="02010600030101010101" pitchFamily="2" charset="-122"/>
              </a:rPr>
              <a:t>召开智能仓山建设</a:t>
            </a:r>
            <a:r>
              <a:rPr lang="zh-CN" altLang="en-US" sz="2400" b="1" dirty="0">
                <a:solidFill>
                  <a:srgbClr val="FF0000"/>
                </a:solidFill>
                <a:ea typeface="宋体" panose="02010600030101010101" pitchFamily="2" charset="-122"/>
              </a:rPr>
              <a:t>现场会、推进</a:t>
            </a:r>
            <a:r>
              <a:rPr lang="zh-CN" altLang="en-US" sz="2400" b="1" dirty="0" smtClean="0">
                <a:solidFill>
                  <a:srgbClr val="FF0000"/>
                </a:solidFill>
                <a:ea typeface="宋体" panose="02010600030101010101" pitchFamily="2" charset="-122"/>
              </a:rPr>
              <a:t>会</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a:ea typeface="宋体" panose="02010600030101010101" pitchFamily="2" charset="-122"/>
              </a:rPr>
              <a:t>加强智能仓山建设方面的</a:t>
            </a:r>
            <a:r>
              <a:rPr lang="zh-CN" altLang="en-US" sz="2400" b="1" dirty="0">
                <a:solidFill>
                  <a:srgbClr val="FF0000"/>
                </a:solidFill>
                <a:ea typeface="宋体" panose="02010600030101010101" pitchFamily="2" charset="-122"/>
              </a:rPr>
              <a:t>干部培训</a:t>
            </a:r>
            <a:r>
              <a:rPr lang="zh-CN" altLang="en-US" sz="2400" b="1" dirty="0" smtClean="0">
                <a:solidFill>
                  <a:srgbClr val="FF0000"/>
                </a:solidFill>
                <a:ea typeface="宋体" panose="02010600030101010101" pitchFamily="2" charset="-122"/>
              </a:rPr>
              <a:t>。</a:t>
            </a:r>
            <a:endParaRPr lang="en-US" altLang="zh-CN" sz="2400" b="1" dirty="0" smtClean="0">
              <a:solidFill>
                <a:srgbClr val="FF0000"/>
              </a:solidFill>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支持</a:t>
            </a:r>
            <a:r>
              <a:rPr lang="zh-CN" altLang="en-US" sz="2400" b="1" dirty="0">
                <a:ea typeface="宋体" panose="02010600030101010101" pitchFamily="2" charset="-122"/>
              </a:rPr>
              <a:t>行业协会或专业机构</a:t>
            </a:r>
            <a:r>
              <a:rPr lang="zh-CN" altLang="en-US" sz="2400" b="1" dirty="0" smtClean="0">
                <a:ea typeface="宋体" panose="02010600030101010101" pitchFamily="2" charset="-122"/>
              </a:rPr>
              <a:t>承办相关</a:t>
            </a:r>
            <a:r>
              <a:rPr lang="zh-CN" altLang="en-US" sz="2400" b="1" dirty="0">
                <a:solidFill>
                  <a:srgbClr val="FF0000"/>
                </a:solidFill>
                <a:ea typeface="宋体" panose="02010600030101010101" pitchFamily="2" charset="-122"/>
              </a:rPr>
              <a:t>会展和赛事</a:t>
            </a:r>
            <a:r>
              <a:rPr lang="zh-CN" altLang="en-US" sz="2400" b="1" dirty="0" smtClean="0">
                <a:ea typeface="宋体" panose="02010600030101010101" pitchFamily="2" charset="-122"/>
              </a:rPr>
              <a:t>活动。</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r>
              <a:rPr lang="zh-CN" altLang="en-US" sz="2400" b="1" dirty="0" smtClean="0">
                <a:ea typeface="宋体" panose="02010600030101010101" pitchFamily="2" charset="-122"/>
              </a:rPr>
              <a:t>邀请</a:t>
            </a:r>
            <a:r>
              <a:rPr lang="zh-CN" altLang="en-US" sz="2400" b="1" dirty="0">
                <a:solidFill>
                  <a:srgbClr val="FF0000"/>
                </a:solidFill>
                <a:ea typeface="宋体" panose="02010600030101010101" pitchFamily="2" charset="-122"/>
              </a:rPr>
              <a:t>人民群众</a:t>
            </a:r>
            <a:r>
              <a:rPr lang="zh-CN" altLang="en-US" sz="2400" b="1" dirty="0">
                <a:ea typeface="宋体" panose="02010600030101010101" pitchFamily="2" charset="-122"/>
              </a:rPr>
              <a:t>作为智能仓山建设体验官。</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ea"/>
              <a:buAutoNum type="circleNumDbPlain"/>
            </a:pPr>
            <a:endParaRPr lang="en-US" altLang="zh-CN"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第一章 发展基础</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752600"/>
            <a:ext cx="8153400" cy="47244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125000"/>
              </a:lnSpc>
              <a:spcAft>
                <a:spcPct val="20000"/>
              </a:spcAft>
              <a:buFont typeface="Wingdings" panose="05000000000000000000" charset="0"/>
              <a:buChar char="u"/>
            </a:pPr>
            <a:r>
              <a:rPr lang="zh-CN" altLang="en-US" sz="2400" b="1" dirty="0">
                <a:solidFill>
                  <a:srgbClr val="FF0000"/>
                </a:solidFill>
                <a:ea typeface="宋体" panose="02010600030101010101" pitchFamily="2" charset="-122"/>
              </a:rPr>
              <a:t>发展现状</a:t>
            </a:r>
            <a:r>
              <a:rPr lang="zh-CN" altLang="en-US" sz="2400" b="1" dirty="0" smtClean="0">
                <a:ea typeface="宋体" panose="02010600030101010101" pitchFamily="2" charset="-122"/>
              </a:rPr>
              <a:t>：信息</a:t>
            </a:r>
            <a:r>
              <a:rPr lang="zh-CN" altLang="en-US" sz="2400" b="1" dirty="0">
                <a:ea typeface="宋体" panose="02010600030101010101" pitchFamily="2" charset="-122"/>
              </a:rPr>
              <a:t>基础设施不断</a:t>
            </a:r>
            <a:r>
              <a:rPr lang="zh-CN" altLang="en-US" sz="2400" b="1" dirty="0" smtClean="0">
                <a:ea typeface="宋体" panose="02010600030101010101" pitchFamily="2" charset="-122"/>
              </a:rPr>
              <a:t>完善</a:t>
            </a:r>
            <a:r>
              <a:rPr lang="zh-CN" altLang="en-US" sz="2400" b="1" dirty="0">
                <a:ea typeface="宋体" panose="02010600030101010101" pitchFamily="2" charset="-122"/>
              </a:rPr>
              <a:t>，数字政府建设更上一层楼，智能产业发展取得新突破，数字社会应用实现新拓展</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algn="just" eaLnBrk="1" hangingPunct="1">
              <a:lnSpc>
                <a:spcPct val="125000"/>
              </a:lnSpc>
              <a:spcAft>
                <a:spcPct val="20000"/>
              </a:spcAft>
              <a:buFont typeface="Wingdings" panose="05000000000000000000" charset="0"/>
              <a:buChar char="u"/>
            </a:pPr>
            <a:r>
              <a:rPr lang="zh-CN" altLang="en-US" sz="2400" b="1" dirty="0">
                <a:solidFill>
                  <a:srgbClr val="FF0000"/>
                </a:solidFill>
                <a:ea typeface="宋体" panose="02010600030101010101" pitchFamily="2" charset="-122"/>
              </a:rPr>
              <a:t>主要问题</a:t>
            </a:r>
            <a:r>
              <a:rPr lang="zh-CN" altLang="en-US" sz="2400" b="1" dirty="0" smtClean="0">
                <a:ea typeface="宋体" panose="02010600030101010101" pitchFamily="2" charset="-122"/>
              </a:rPr>
              <a:t>：</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推进</a:t>
            </a:r>
            <a:r>
              <a:rPr lang="zh-CN" altLang="en-US" sz="2400" b="1" dirty="0">
                <a:ea typeface="宋体" panose="02010600030101010101" pitchFamily="2" charset="-122"/>
              </a:rPr>
              <a:t>机制亟待</a:t>
            </a:r>
            <a:r>
              <a:rPr lang="zh-CN" altLang="en-US" sz="2400" b="1" dirty="0" smtClean="0">
                <a:ea typeface="宋体" panose="02010600030101010101" pitchFamily="2" charset="-122"/>
              </a:rPr>
              <a:t>完善</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信息</a:t>
            </a:r>
            <a:r>
              <a:rPr lang="zh-CN" altLang="en-US" sz="2400" b="1" dirty="0">
                <a:ea typeface="宋体" panose="02010600030101010101" pitchFamily="2" charset="-122"/>
              </a:rPr>
              <a:t>共享亟待</a:t>
            </a:r>
            <a:r>
              <a:rPr lang="zh-CN" altLang="en-US" sz="2400" b="1" dirty="0" smtClean="0">
                <a:ea typeface="宋体" panose="02010600030101010101" pitchFamily="2" charset="-122"/>
              </a:rPr>
              <a:t>加强</a:t>
            </a:r>
            <a:endParaRPr lang="en-US" altLang="zh-CN" sz="2400" b="1" dirty="0" smtClean="0">
              <a:ea typeface="宋体" panose="02010600030101010101" pitchFamily="2" charset="-122"/>
            </a:endParaRPr>
          </a:p>
          <a:p>
            <a:pPr marL="457200" indent="-457200" algn="just" eaLnBrk="1" hangingPunct="1">
              <a:lnSpc>
                <a:spcPct val="125000"/>
              </a:lnSpc>
              <a:spcAft>
                <a:spcPct val="20000"/>
              </a:spcAft>
              <a:buFont typeface="+mj-lt"/>
              <a:buAutoNum type="arabicPeriod"/>
            </a:pPr>
            <a:r>
              <a:rPr lang="zh-CN" altLang="en-US" sz="2400" b="1" dirty="0" smtClean="0">
                <a:ea typeface="宋体" panose="02010600030101010101" pitchFamily="2" charset="-122"/>
              </a:rPr>
              <a:t>发展</a:t>
            </a:r>
            <a:r>
              <a:rPr lang="zh-CN" altLang="en-US" sz="2400" b="1" dirty="0">
                <a:ea typeface="宋体" panose="02010600030101010101" pitchFamily="2" charset="-122"/>
              </a:rPr>
              <a:t>环境亟待</a:t>
            </a:r>
            <a:r>
              <a:rPr lang="zh-CN" altLang="en-US" sz="2400" b="1" dirty="0" smtClean="0">
                <a:ea typeface="宋体" panose="02010600030101010101" pitchFamily="2" charset="-122"/>
              </a:rPr>
              <a:t>优化</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第二章 总体要求</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752600"/>
            <a:ext cx="8153400" cy="47244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150000"/>
              </a:lnSpc>
              <a:spcAft>
                <a:spcPct val="20000"/>
              </a:spcAft>
              <a:buFont typeface="Wingdings" panose="05000000000000000000" charset="0"/>
              <a:buChar char="u"/>
            </a:pPr>
            <a:r>
              <a:rPr lang="zh-CN" altLang="en-US" sz="2400" b="1" dirty="0" smtClean="0">
                <a:ea typeface="宋体" panose="02010600030101010101" pitchFamily="2" charset="-122"/>
              </a:rPr>
              <a:t>指导思想</a:t>
            </a:r>
            <a:endParaRPr lang="en-US" altLang="zh-CN" sz="2400" b="1" dirty="0" smtClean="0">
              <a:ea typeface="宋体" panose="02010600030101010101" pitchFamily="2" charset="-122"/>
            </a:endParaRPr>
          </a:p>
          <a:p>
            <a:pPr algn="just" eaLnBrk="1" hangingPunct="1">
              <a:lnSpc>
                <a:spcPct val="150000"/>
              </a:lnSpc>
              <a:spcAft>
                <a:spcPct val="20000"/>
              </a:spcAft>
              <a:buFont typeface="Wingdings" panose="05000000000000000000" charset="0"/>
              <a:buChar char="u"/>
            </a:pPr>
            <a:r>
              <a:rPr lang="zh-CN" altLang="en-US" sz="2400" b="1" dirty="0" smtClean="0">
                <a:ea typeface="宋体" panose="02010600030101010101" pitchFamily="2" charset="-122"/>
              </a:rPr>
              <a:t>基本原则</a:t>
            </a:r>
            <a:endParaRPr lang="en-US" altLang="zh-CN" sz="2400" b="1" dirty="0" smtClean="0">
              <a:ea typeface="宋体" panose="02010600030101010101" pitchFamily="2" charset="-122"/>
            </a:endParaRPr>
          </a:p>
          <a:p>
            <a:pPr algn="just" eaLnBrk="1" hangingPunct="1">
              <a:lnSpc>
                <a:spcPct val="150000"/>
              </a:lnSpc>
              <a:spcAft>
                <a:spcPct val="20000"/>
              </a:spcAft>
              <a:buFont typeface="Wingdings" panose="05000000000000000000" charset="0"/>
              <a:buChar char="u"/>
            </a:pPr>
            <a:r>
              <a:rPr lang="zh-CN" altLang="en-US" sz="2400" b="1" dirty="0">
                <a:ea typeface="宋体" panose="02010600030101010101" pitchFamily="2" charset="-122"/>
              </a:rPr>
              <a:t>建设目标</a:t>
            </a:r>
            <a:endParaRPr lang="zh-CN" altLang="en-US" sz="2400" b="1" dirty="0" smtClean="0">
              <a:ea typeface="宋体" panose="02010600030101010101" pitchFamily="2"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81399" y="1905001"/>
            <a:ext cx="395906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指导思想</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51054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125000"/>
              </a:lnSpc>
              <a:spcAft>
                <a:spcPct val="20000"/>
              </a:spcAft>
              <a:buFont typeface="Wingdings" panose="05000000000000000000" charset="0"/>
              <a:buChar char="u"/>
            </a:pPr>
            <a:r>
              <a:rPr lang="en-US" altLang="zh-CN" sz="2400" b="1" dirty="0" smtClean="0">
                <a:ea typeface="宋体" panose="02010600030101010101" pitchFamily="2" charset="-122"/>
              </a:rPr>
              <a:t>……</a:t>
            </a:r>
            <a:r>
              <a:rPr lang="zh-CN" altLang="en-US" sz="2400" b="1" dirty="0" smtClean="0">
                <a:ea typeface="宋体" panose="02010600030101010101" pitchFamily="2" charset="-122"/>
              </a:rPr>
              <a:t>，坚持</a:t>
            </a:r>
            <a:r>
              <a:rPr lang="zh-CN" altLang="en-US" sz="2400" b="1" dirty="0">
                <a:ea typeface="宋体" panose="02010600030101010101" pitchFamily="2" charset="-122"/>
              </a:rPr>
              <a:t>以人民为中心，立足新发展阶段，贯彻新发展理念，服务和融入新发展格局，壮大智能产业集群，培育新业态新模式，增强关键共性技术创新能力，加快新型信息基础设施建设，促进经济社会各领域智能化转型，全方位推进智能仓山建设，</a:t>
            </a:r>
            <a:r>
              <a:rPr lang="zh-CN" altLang="en-US" sz="2400" b="1" dirty="0">
                <a:solidFill>
                  <a:srgbClr val="FF0000"/>
                </a:solidFill>
                <a:ea typeface="宋体" panose="02010600030101010101" pitchFamily="2" charset="-122"/>
              </a:rPr>
              <a:t>打响“智能仓山”品牌</a:t>
            </a:r>
            <a:r>
              <a:rPr lang="zh-CN" altLang="en-US" sz="2400" b="1" dirty="0">
                <a:ea typeface="宋体" panose="02010600030101010101" pitchFamily="2" charset="-122"/>
              </a:rPr>
              <a:t>，打造智能应用先行区、智能产业集聚区，成为福州乃至全省</a:t>
            </a:r>
            <a:r>
              <a:rPr lang="zh-CN" altLang="en-US" sz="2400" b="1" dirty="0">
                <a:solidFill>
                  <a:srgbClr val="FF0000"/>
                </a:solidFill>
                <a:ea typeface="宋体" panose="02010600030101010101" pitchFamily="2" charset="-122"/>
              </a:rPr>
              <a:t>数字经济创新发展排头兵</a:t>
            </a:r>
            <a:r>
              <a:rPr lang="zh-CN" altLang="en-US" sz="2400" b="1" dirty="0">
                <a:ea typeface="宋体" panose="02010600030101010101" pitchFamily="2" charset="-122"/>
              </a:rPr>
              <a:t>，助力建设繁荣美丽开放文明的新时代新仓山、现代化国际城市先行示范区。</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基本原则</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752600"/>
            <a:ext cx="8153400" cy="47244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indent="-457200" algn="just" eaLnBrk="1" hangingPunct="1">
              <a:lnSpc>
                <a:spcPct val="150000"/>
              </a:lnSpc>
              <a:spcAft>
                <a:spcPct val="20000"/>
              </a:spcAft>
              <a:buFont typeface="+mj-lt"/>
              <a:buAutoNum type="arabicPeriod"/>
            </a:pPr>
            <a:r>
              <a:rPr lang="zh-CN" altLang="en-US" sz="2400" b="1" dirty="0">
                <a:ea typeface="宋体" panose="02010600030101010101" pitchFamily="2" charset="-122"/>
              </a:rPr>
              <a:t>统筹协调，集约建设。</a:t>
            </a:r>
            <a:endParaRPr lang="zh-CN" altLang="en-US" sz="2400" b="1" dirty="0">
              <a:ea typeface="宋体" panose="02010600030101010101" pitchFamily="2" charset="-122"/>
            </a:endParaRPr>
          </a:p>
          <a:p>
            <a:pPr marL="457200" indent="-457200" algn="just" eaLnBrk="1" hangingPunct="1">
              <a:lnSpc>
                <a:spcPct val="150000"/>
              </a:lnSpc>
              <a:spcAft>
                <a:spcPct val="20000"/>
              </a:spcAft>
              <a:buFont typeface="+mj-lt"/>
              <a:buAutoNum type="arabicPeriod"/>
            </a:pPr>
            <a:r>
              <a:rPr lang="zh-CN" altLang="en-US" sz="2400" b="1" dirty="0">
                <a:ea typeface="宋体" panose="02010600030101010101" pitchFamily="2" charset="-122"/>
              </a:rPr>
              <a:t>政府引导，社会参与。</a:t>
            </a:r>
            <a:endParaRPr lang="zh-CN" altLang="en-US" sz="2400" b="1" dirty="0">
              <a:ea typeface="宋体" panose="02010600030101010101" pitchFamily="2" charset="-122"/>
            </a:endParaRPr>
          </a:p>
          <a:p>
            <a:pPr marL="457200" indent="-457200" algn="just" eaLnBrk="1" hangingPunct="1">
              <a:lnSpc>
                <a:spcPct val="150000"/>
              </a:lnSpc>
              <a:spcAft>
                <a:spcPct val="20000"/>
              </a:spcAft>
              <a:buFont typeface="+mj-lt"/>
              <a:buAutoNum type="arabicPeriod"/>
            </a:pPr>
            <a:r>
              <a:rPr lang="zh-CN" altLang="en-US" sz="2400" b="1" dirty="0">
                <a:ea typeface="宋体" panose="02010600030101010101" pitchFamily="2" charset="-122"/>
              </a:rPr>
              <a:t>以人为本，信息惠民。</a:t>
            </a:r>
            <a:endParaRPr lang="zh-CN" altLang="en-US" sz="2400" b="1" dirty="0">
              <a:ea typeface="宋体" panose="02010600030101010101" pitchFamily="2" charset="-122"/>
            </a:endParaRPr>
          </a:p>
          <a:p>
            <a:pPr marL="457200" indent="-457200" algn="just" eaLnBrk="1" hangingPunct="1">
              <a:lnSpc>
                <a:spcPct val="150000"/>
              </a:lnSpc>
              <a:spcAft>
                <a:spcPct val="20000"/>
              </a:spcAft>
              <a:buFont typeface="+mj-lt"/>
              <a:buAutoNum type="arabicPeriod"/>
            </a:pPr>
            <a:r>
              <a:rPr lang="zh-CN" altLang="en-US" sz="2400" b="1" dirty="0">
                <a:ea typeface="宋体" panose="02010600030101010101" pitchFamily="2" charset="-122"/>
              </a:rPr>
              <a:t>自主可控，保障安全。</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914400" y="685800"/>
            <a:ext cx="7848600" cy="563563"/>
          </a:xfrm>
        </p:spPr>
        <p:txBody>
          <a:bodyPr/>
          <a:lstStyle/>
          <a:p>
            <a:pPr eaLnBrk="1" hangingPunct="1"/>
            <a:r>
              <a:rPr lang="zh-CN" altLang="en-US" sz="3200" dirty="0">
                <a:solidFill>
                  <a:schemeClr val="tx1"/>
                </a:solidFill>
                <a:latin typeface="黑体" panose="02010609060101010101" pitchFamily="49" charset="-122"/>
                <a:ea typeface="黑体" panose="02010609060101010101" pitchFamily="49" charset="-122"/>
              </a:rPr>
              <a:t>建设目标</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4" name="Rectangle 3"/>
          <p:cNvSpPr txBox="1">
            <a:spLocks noChangeArrowheads="1"/>
          </p:cNvSpPr>
          <p:nvPr/>
        </p:nvSpPr>
        <p:spPr>
          <a:xfrm>
            <a:off x="518160" y="1600200"/>
            <a:ext cx="8153400" cy="4876800"/>
          </a:xfrm>
          <a:prstGeom prst="rect">
            <a:avLst/>
          </a:prstGeom>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125000"/>
              </a:lnSpc>
              <a:spcAft>
                <a:spcPct val="20000"/>
              </a:spcAft>
              <a:buFont typeface="Wingdings" panose="05000000000000000000" charset="0"/>
              <a:buChar char="u"/>
            </a:pPr>
            <a:r>
              <a:rPr lang="zh-CN" altLang="en-US" sz="2400" b="1" dirty="0" smtClean="0">
                <a:solidFill>
                  <a:srgbClr val="FF0000"/>
                </a:solidFill>
                <a:ea typeface="宋体" panose="02010600030101010101" pitchFamily="2" charset="-122"/>
              </a:rPr>
              <a:t>总体目标</a:t>
            </a:r>
            <a:r>
              <a:rPr lang="zh-CN" altLang="en-US" sz="2400" b="1" dirty="0" smtClean="0">
                <a:ea typeface="宋体" panose="02010600030101010101" pitchFamily="2" charset="-122"/>
              </a:rPr>
              <a:t>：到</a:t>
            </a:r>
            <a:r>
              <a:rPr lang="en-US" altLang="zh-CN" sz="2400" b="1" dirty="0">
                <a:ea typeface="宋体" panose="02010600030101010101" pitchFamily="2" charset="-122"/>
              </a:rPr>
              <a:t>2025</a:t>
            </a:r>
            <a:r>
              <a:rPr lang="zh-CN" altLang="en-US" sz="2400" b="1" dirty="0">
                <a:ea typeface="宋体" panose="02010600030101010101" pitchFamily="2" charset="-122"/>
              </a:rPr>
              <a:t>年，仓山区新型信息基础设施不断完善，“互联网</a:t>
            </a:r>
            <a:r>
              <a:rPr lang="en-US" altLang="zh-CN" sz="2400" b="1" dirty="0">
                <a:ea typeface="宋体" panose="02010600030101010101" pitchFamily="2" charset="-122"/>
              </a:rPr>
              <a:t>+</a:t>
            </a:r>
            <a:r>
              <a:rPr lang="zh-CN" altLang="en-US" sz="2400" b="1" dirty="0">
                <a:ea typeface="宋体" panose="02010600030101010101" pitchFamily="2" charset="-122"/>
              </a:rPr>
              <a:t>政务服务”能力全面提升，数字经济蓬勃发展，智能化应用场景达到</a:t>
            </a:r>
            <a:r>
              <a:rPr lang="en-US" altLang="zh-CN" sz="2400" b="1" dirty="0">
                <a:solidFill>
                  <a:srgbClr val="FF0000"/>
                </a:solidFill>
                <a:ea typeface="宋体" panose="02010600030101010101" pitchFamily="2" charset="-122"/>
              </a:rPr>
              <a:t>100</a:t>
            </a:r>
            <a:r>
              <a:rPr lang="zh-CN" altLang="en-US" sz="2400" b="1" dirty="0" smtClean="0">
                <a:ea typeface="宋体" panose="02010600030101010101" pitchFamily="2" charset="-122"/>
              </a:rPr>
              <a:t>个，数字化</a:t>
            </a:r>
            <a:r>
              <a:rPr lang="zh-CN" altLang="en-US" sz="2400" b="1" dirty="0">
                <a:ea typeface="宋体" panose="02010600030101010101" pitchFamily="2" charset="-122"/>
              </a:rPr>
              <a:t>、网络化、可视化、智能化能级明显跃升，信息化支撑仓山区经济和社会发展的作用明显增强，仓山区成为“数字福州”的先行区、样板</a:t>
            </a:r>
            <a:r>
              <a:rPr lang="zh-CN" altLang="en-US" sz="2400" b="1" dirty="0" smtClean="0">
                <a:ea typeface="宋体" panose="02010600030101010101" pitchFamily="2" charset="-122"/>
              </a:rPr>
              <a:t>区。</a:t>
            </a:r>
            <a:endParaRPr lang="en-US" altLang="zh-CN" sz="2400" b="1" dirty="0" smtClean="0">
              <a:ea typeface="宋体" panose="02010600030101010101" pitchFamily="2" charset="-122"/>
            </a:endParaRPr>
          </a:p>
          <a:p>
            <a:pPr algn="just" eaLnBrk="1" hangingPunct="1">
              <a:lnSpc>
                <a:spcPct val="125000"/>
              </a:lnSpc>
              <a:spcAft>
                <a:spcPct val="20000"/>
              </a:spcAft>
              <a:buFont typeface="Wingdings" panose="05000000000000000000" charset="0"/>
              <a:buChar char="u"/>
            </a:pPr>
            <a:r>
              <a:rPr lang="zh-CN" altLang="en-US" sz="2400" b="1" dirty="0">
                <a:solidFill>
                  <a:srgbClr val="FF0000"/>
                </a:solidFill>
                <a:ea typeface="宋体" panose="02010600030101010101" pitchFamily="2" charset="-122"/>
              </a:rPr>
              <a:t>具体</a:t>
            </a:r>
            <a:r>
              <a:rPr lang="zh-CN" altLang="en-US" sz="2400" b="1" dirty="0" smtClean="0">
                <a:solidFill>
                  <a:srgbClr val="FF0000"/>
                </a:solidFill>
                <a:ea typeface="宋体" panose="02010600030101010101" pitchFamily="2" charset="-122"/>
              </a:rPr>
              <a:t>目标：</a:t>
            </a:r>
            <a:r>
              <a:rPr lang="zh-CN" altLang="en-US" sz="2400" b="1" dirty="0" smtClean="0">
                <a:ea typeface="宋体" panose="02010600030101010101" pitchFamily="2" charset="-122"/>
              </a:rPr>
              <a:t>数字</a:t>
            </a:r>
            <a:r>
              <a:rPr lang="zh-CN" altLang="en-US" sz="2400" b="1" dirty="0">
                <a:ea typeface="宋体" panose="02010600030101010101" pitchFamily="2" charset="-122"/>
              </a:rPr>
              <a:t>基建、数字政府、数字经济、数字</a:t>
            </a:r>
            <a:r>
              <a:rPr lang="zh-CN" altLang="en-US" sz="2400" b="1" dirty="0" smtClean="0">
                <a:ea typeface="宋体" panose="02010600030101010101" pitchFamily="2" charset="-122"/>
              </a:rPr>
              <a:t>社会。</a:t>
            </a:r>
            <a:endParaRPr lang="en-US" altLang="zh-CN" sz="2400" b="1" dirty="0" smtClean="0">
              <a:ea typeface="宋体" panose="02010600030101010101" pitchFamily="2" charset="-122"/>
            </a:endParaRPr>
          </a:p>
          <a:p>
            <a:pPr algn="just" eaLnBrk="1" hangingPunct="1">
              <a:lnSpc>
                <a:spcPct val="125000"/>
              </a:lnSpc>
              <a:spcAft>
                <a:spcPct val="20000"/>
              </a:spcAft>
              <a:buFont typeface="Wingdings" panose="05000000000000000000" charset="0"/>
              <a:buChar char="u"/>
            </a:pPr>
            <a:r>
              <a:rPr lang="zh-CN" altLang="en-US" sz="2400" b="1" dirty="0">
                <a:solidFill>
                  <a:srgbClr val="FF0000"/>
                </a:solidFill>
                <a:ea typeface="宋体" panose="02010600030101010101" pitchFamily="2" charset="-122"/>
              </a:rPr>
              <a:t>量化</a:t>
            </a:r>
            <a:r>
              <a:rPr lang="zh-CN" altLang="en-US" sz="2400" b="1" dirty="0" smtClean="0">
                <a:solidFill>
                  <a:srgbClr val="FF0000"/>
                </a:solidFill>
                <a:ea typeface="宋体" panose="02010600030101010101" pitchFamily="2" charset="-122"/>
              </a:rPr>
              <a:t>目标：</a:t>
            </a:r>
            <a:r>
              <a:rPr lang="zh-CN" altLang="en-US" sz="2400" b="1" dirty="0" smtClean="0">
                <a:ea typeface="宋体" panose="02010600030101010101" pitchFamily="2" charset="-122"/>
              </a:rPr>
              <a:t>表</a:t>
            </a:r>
            <a:r>
              <a:rPr lang="en-US" altLang="zh-CN" sz="2400" b="1" dirty="0">
                <a:ea typeface="宋体" panose="02010600030101010101" pitchFamily="2" charset="-122"/>
              </a:rPr>
              <a:t>1 “</a:t>
            </a:r>
            <a:r>
              <a:rPr lang="zh-CN" altLang="en-US" sz="2400" b="1" dirty="0">
                <a:ea typeface="宋体" panose="02010600030101010101" pitchFamily="2" charset="-122"/>
              </a:rPr>
              <a:t>十四五”时期智能仓山建设量化目标</a:t>
            </a:r>
            <a:endParaRPr lang="zh-CN" altLang="en-US" sz="2400" b="1" dirty="0" smtClean="0">
              <a:ea typeface="宋体"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zkzOGRmZmYyZWY4M2Q5MDY3MmI0ODQ5NjY5NWUxNzgifQ=="/>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默认设计模板">
  <a:themeElements>
    <a:clrScheme name="默认设计模板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默认设计模板">
      <a:majorFont>
        <a:latin typeface="Arial"/>
        <a:ea typeface=""/>
        <a:cs typeface=""/>
      </a:majorFont>
      <a:minorFont>
        <a:latin typeface="Arial"/>
        <a:ea typeface=""/>
        <a:cs typeface=""/>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7376</Words>
  <Application>WPS 演示</Application>
  <PresentationFormat>全屏显示(4:3)</PresentationFormat>
  <Paragraphs>387</Paragraphs>
  <Slides>48</Slides>
  <Notes>1</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48</vt:i4>
      </vt:variant>
    </vt:vector>
  </HeadingPairs>
  <TitlesOfParts>
    <vt:vector size="58" baseType="lpstr">
      <vt:lpstr>Arial</vt:lpstr>
      <vt:lpstr>宋体</vt:lpstr>
      <vt:lpstr>Wingdings</vt:lpstr>
      <vt:lpstr>黑体</vt:lpstr>
      <vt:lpstr>Wingdings</vt:lpstr>
      <vt:lpstr>微软雅黑</vt:lpstr>
      <vt:lpstr>Arial Unicode MS</vt:lpstr>
      <vt:lpstr>Verdana</vt:lpstr>
      <vt:lpstr>默认设计模板</vt:lpstr>
      <vt:lpstr>Photoshop.Image.6</vt:lpstr>
      <vt:lpstr>编制依据</vt:lpstr>
      <vt:lpstr>规划文本主要内容</vt:lpstr>
      <vt:lpstr>与仓山区智能产业发展三年行动计划的衔接</vt:lpstr>
      <vt:lpstr>规划文本主要内容</vt:lpstr>
      <vt:lpstr>第一章 发展基础</vt:lpstr>
      <vt:lpstr>第二章 总体要求</vt:lpstr>
      <vt:lpstr>指导思想</vt:lpstr>
      <vt:lpstr>基本原则</vt:lpstr>
      <vt:lpstr>建设目标</vt:lpstr>
      <vt:lpstr>第三章 加快新型信息基础设施建设</vt:lpstr>
      <vt:lpstr>1、优化升级网络基础设施</vt:lpstr>
      <vt:lpstr>2、加快建设新型信息基础设施</vt:lpstr>
      <vt:lpstr>3、积极建设融合基础设施</vt:lpstr>
      <vt:lpstr>第四章 打造协同高效的数字政府</vt:lpstr>
      <vt:lpstr>1、推动公共数据资源共享、开放和开发利用</vt:lpstr>
      <vt:lpstr>2、推进政府办公“一网协同”</vt:lpstr>
      <vt:lpstr>3、加强城市运行“一网统管”</vt:lpstr>
      <vt:lpstr>4、深化政务服务“一网好办”</vt:lpstr>
      <vt:lpstr>5、提升市场监管智能化水平</vt:lpstr>
      <vt:lpstr>6、构建智能化社会治理体系</vt:lpstr>
      <vt:lpstr>第五章 发展融合创新的数字经济</vt:lpstr>
      <vt:lpstr>1、巩固提升人工智能产业</vt:lpstr>
      <vt:lpstr>2、积极发展其他智能产业</vt:lpstr>
      <vt:lpstr>2、积极发展其他智能产业</vt:lpstr>
      <vt:lpstr>3、大力推进工业智能化转型</vt:lpstr>
      <vt:lpstr>4、积极推进服务业智能化转型</vt:lpstr>
      <vt:lpstr>5、推动企业智能化转型</vt:lpstr>
      <vt:lpstr>6、促进数字经济集聚发展</vt:lpstr>
      <vt:lpstr>第六章 建设共治共享的数字社会</vt:lpstr>
      <vt:lpstr>1、加快发展智能教育</vt:lpstr>
      <vt:lpstr>2、积极发展智能医疗</vt:lpstr>
      <vt:lpstr>3、构建智能养老体系</vt:lpstr>
      <vt:lpstr>4、推动智能人社发展</vt:lpstr>
      <vt:lpstr>5、提升文化旅游智能化水平</vt:lpstr>
      <vt:lpstr>6、推进智能社区和智能街角建设</vt:lpstr>
      <vt:lpstr>第七章 构建安全有序的数字生态</vt:lpstr>
      <vt:lpstr>1、保障网络安全和数据安全</vt:lpstr>
      <vt:lpstr>2、加大智能产业扶持力度</vt:lpstr>
      <vt:lpstr>3、打造智能仓山应用场景</vt:lpstr>
      <vt:lpstr>4、提升数字经济治理水平</vt:lpstr>
      <vt:lpstr>十大重点行动</vt:lpstr>
      <vt:lpstr>五大重点工程</vt:lpstr>
      <vt:lpstr>第八章 保障措施</vt:lpstr>
      <vt:lpstr>1、强化组织领导</vt:lpstr>
      <vt:lpstr>2、强化项目推进</vt:lpstr>
      <vt:lpstr>3、强化多元投资</vt:lpstr>
      <vt:lpstr>4、强化监督考核</vt:lpstr>
      <vt:lpstr>5、强化氛围营造</vt:lpstr>
    </vt:vector>
  </TitlesOfParts>
  <Company>Guilddesign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dc:creator>
  <cp:lastModifiedBy>　</cp:lastModifiedBy>
  <cp:revision>841</cp:revision>
  <cp:lastPrinted>2016-09-12T13:52:00Z</cp:lastPrinted>
  <dcterms:created xsi:type="dcterms:W3CDTF">2004-07-21T02:43:00Z</dcterms:created>
  <dcterms:modified xsi:type="dcterms:W3CDTF">2022-06-14T07:57:46Z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599010353472476DBB8B1F9A348E7FC2</vt:lpwstr>
  </property>
  <property fmtid="{D5CDD505-2E9C-101B-9397-08002B2CF9AE}" pid="3" name="KSOProductBuildVer">
    <vt:lpwstr>2052-11.1.0.11744</vt:lpwstr>
  </property>
</Properties>
</file>