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/>
  <p:notesSz cx="9144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jpeg"/><Relationship Id="rId3" Type="http://schemas.openxmlformats.org/officeDocument/2006/relationships/image" Target="../media/image4.jpeg"/><Relationship Id="rId2" Type="http://schemas.openxmlformats.org/officeDocument/2006/relationships/hyperlink" Target="https://rjzc.fzedu.pub" TargetMode="Externa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hyperlink" Target="https://rjzc.fzedu.pub/home" TargetMode="External"/><Relationship Id="rId1" Type="http://schemas.openxmlformats.org/officeDocument/2006/relationships/image" Target="../media/image3.jpe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21.png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jpeg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2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3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png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png"/><Relationship Id="rId1" Type="http://schemas.openxmlformats.org/officeDocument/2006/relationships/image" Target="../media/image3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0.png"/><Relationship Id="rId2" Type="http://schemas.openxmlformats.org/officeDocument/2006/relationships/image" Target="../media/image26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png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image" Target="../media/image3.jpeg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8.png"/><Relationship Id="rId1" Type="http://schemas.openxmlformats.org/officeDocument/2006/relationships/image" Target="../media/image3.jpe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image" Target="../media/image3.jpe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3.png"/><Relationship Id="rId1" Type="http://schemas.openxmlformats.org/officeDocument/2006/relationships/image" Target="../media/image3.jpeg"/></Relationships>
</file>

<file path=ppt/slides/_rels/slide2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47.png"/><Relationship Id="rId4" Type="http://schemas.openxmlformats.org/officeDocument/2006/relationships/image" Target="../media/image46.jpeg"/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image" Target="../media/image3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image" Target="../media/image3.jpe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image" Target="../media/image3.jpeg"/></Relationships>
</file>

<file path=ppt/slides/_rels/slide2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hyperlink" Target="https://rjzc.fzedu.pub" TargetMode="External"/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image" Target="../media/image3.jpe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6.png"/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996315" y="585470"/>
            <a:ext cx="7224395" cy="972820"/>
          </a:xfrm>
          <a:prstGeom prst="rect">
            <a:avLst/>
          </a:prstGeom>
        </p:spPr>
      </p:pic>
      <p:sp>
        <p:nvSpPr>
          <p:cNvPr id="4" name="textbox 4"/>
          <p:cNvSpPr/>
          <p:nvPr/>
        </p:nvSpPr>
        <p:spPr>
          <a:xfrm>
            <a:off x="2445368" y="2366015"/>
            <a:ext cx="4084954" cy="181737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826135" indent="-813435" algn="l" rtl="0" eaLnBrk="0">
              <a:lnSpc>
                <a:spcPct val="92000"/>
              </a:lnSpc>
            </a:pPr>
            <a:r>
              <a:rPr sz="3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福州市幼儿园招生报名</a:t>
            </a:r>
            <a:r>
              <a:rPr sz="32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家长操作指南</a:t>
            </a:r>
            <a:endParaRPr sz="3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0000"/>
              </a:lnSpc>
            </a:pPr>
            <a:endParaRPr sz="5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80160" algn="l" rtl="0" eaLnBrk="0">
              <a:lnSpc>
                <a:spcPct val="82000"/>
              </a:lnSpc>
              <a:spcBef>
                <a:spcPts val="0"/>
              </a:spcBef>
            </a:pPr>
            <a:r>
              <a:rPr sz="2000" kern="0" spc="-10" dirty="0">
                <a:solidFill>
                  <a:srgbClr val="000000">
                    <a:alpha val="100000"/>
                  </a:srgb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福州市教育局</a:t>
            </a:r>
            <a:endParaRPr sz="20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6" name="textbox 6"/>
          <p:cNvSpPr/>
          <p:nvPr/>
        </p:nvSpPr>
        <p:spPr>
          <a:xfrm>
            <a:off x="3836701" y="4311455"/>
            <a:ext cx="1308735" cy="36322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655"/>
              </a:lnSpc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华文中宋" panose="02010600040101010101" charset="-122"/>
                <a:ea typeface="华文中宋" panose="02010600040101010101" charset="-122"/>
                <a:cs typeface="华文中宋" panose="02010600040101010101" charset="-122"/>
              </a:rPr>
              <a:t>2026年6月</a:t>
            </a:r>
            <a:endParaRPr sz="2000" dirty="0">
              <a:latin typeface="华文中宋" panose="02010600040101010101" charset="-122"/>
              <a:ea typeface="华文中宋" panose="02010600040101010101" charset="-122"/>
              <a:cs typeface="华文中宋" panose="0201060004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60985" y="263525"/>
            <a:ext cx="3048000" cy="321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zh-CN" sz="1500">
                <a:ea typeface="宋体" panose="02010600030101010101" pitchFamily="2" charset="-122"/>
              </a:rPr>
              <a:t>附件</a:t>
            </a:r>
            <a:r>
              <a:rPr lang="en-US" altLang="zh-CN" sz="1500">
                <a:ea typeface="宋体" panose="02010600030101010101" pitchFamily="2" charset="-122"/>
              </a:rPr>
              <a:t>4</a:t>
            </a:r>
            <a:endParaRPr lang="en-US" altLang="zh-CN" sz="1500"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21600000">
            <a:off x="0" y="0"/>
            <a:ext cx="9144000" cy="5143500"/>
            <a:chOff x="0" y="0"/>
            <a:chExt cx="9144000" cy="5143500"/>
          </a:xfrm>
        </p:grpSpPr>
        <p:pic>
          <p:nvPicPr>
            <p:cNvPr id="8" name="picture 8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 rot="21600000">
              <a:off x="0" y="0"/>
              <a:ext cx="9144000" cy="5143500"/>
            </a:xfrm>
            <a:prstGeom prst="rect">
              <a:avLst/>
            </a:prstGeom>
          </p:spPr>
        </p:pic>
        <p:sp>
          <p:nvSpPr>
            <p:cNvPr id="10" name="textbox 10"/>
            <p:cNvSpPr/>
            <p:nvPr/>
          </p:nvSpPr>
          <p:spPr>
            <a:xfrm>
              <a:off x="6596268" y="3558870"/>
              <a:ext cx="252729" cy="1073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700" b="1" kern="0" spc="1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常 见</a:t>
              </a:r>
              <a:r>
                <a:rPr sz="1700" b="1" kern="0" spc="-13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1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问</a:t>
              </a:r>
              <a:r>
                <a:rPr sz="1700" b="1" kern="0" spc="-3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700" b="1" kern="0" spc="1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题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" name="textbox 12"/>
            <p:cNvSpPr/>
            <p:nvPr/>
          </p:nvSpPr>
          <p:spPr>
            <a:xfrm>
              <a:off x="4869065" y="3573081"/>
              <a:ext cx="251459" cy="10699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76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700" b="1" kern="0" spc="35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操作步骤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" name="textbox 14"/>
            <p:cNvSpPr/>
            <p:nvPr/>
          </p:nvSpPr>
          <p:spPr>
            <a:xfrm>
              <a:off x="2684355" y="3528694"/>
              <a:ext cx="252729" cy="9429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eaVert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700" b="1" kern="0" spc="1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报名方式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" name="textbox 16"/>
            <p:cNvSpPr/>
            <p:nvPr/>
          </p:nvSpPr>
          <p:spPr>
            <a:xfrm>
              <a:off x="7029107" y="3785552"/>
              <a:ext cx="252095" cy="52514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2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-635" algn="l" rtl="0" eaLnBrk="0">
                <a:lnSpc>
                  <a:spcPct val="98000"/>
                </a:lnSpc>
              </a:pPr>
              <a:r>
                <a:rPr sz="1700" b="1" kern="0" spc="7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解</a:t>
              </a:r>
              <a:r>
                <a:rPr sz="1700" b="1" kern="0" spc="6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答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8" name="textbox 18"/>
            <p:cNvSpPr/>
            <p:nvPr/>
          </p:nvSpPr>
          <p:spPr>
            <a:xfrm>
              <a:off x="4455731" y="3670808"/>
              <a:ext cx="250825" cy="5226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98000"/>
                </a:lnSpc>
              </a:pPr>
              <a:r>
                <a:rPr sz="1700" b="1" kern="0" spc="6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报</a:t>
              </a:r>
              <a:r>
                <a:rPr sz="1700" b="1" kern="0" spc="6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名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2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22" name="textbox 22"/>
          <p:cNvSpPr/>
          <p:nvPr/>
        </p:nvSpPr>
        <p:spPr>
          <a:xfrm>
            <a:off x="742822" y="2704363"/>
            <a:ext cx="8038465" cy="21355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45720" algn="l" rtl="0" eaLnBrk="0">
              <a:lnSpc>
                <a:spcPts val="155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1.下载进入“e福州”app&gt;&gt;首页&gt;&gt;文化教育&gt;&gt;教育公共服务&gt;&gt;教育专区&gt;&gt;榕教之窗&gt;&gt;榕教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招生  &gt;&gt;点击进入“幼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" algn="l" rtl="0" eaLnBrk="0">
              <a:lnSpc>
                <a:spcPts val="2740"/>
              </a:lnSpc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儿园招生”页面，进行报名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r" rtl="0" eaLnBrk="0">
              <a:lnSpc>
                <a:spcPts val="1550"/>
              </a:lnSpc>
              <a:spcBef>
                <a:spcPts val="1470"/>
              </a:spcBef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2.下载进入“闽政通”app，在首页“搜索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服务”输入“幼儿园”查找到“幼儿园报名（福州）” ,</a:t>
            </a:r>
            <a:r>
              <a:rPr sz="1200" kern="0" spc="20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点击进入报名操作。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8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1550"/>
              </a:lnSpc>
              <a:spcBef>
                <a:spcPts val="365"/>
              </a:spcBef>
            </a:pPr>
            <a:r>
              <a:rPr sz="12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3.微信公众号搜索“福州教育”点击右下角“特色栏目-榕教之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窗”使用“e福州”或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08000"/>
              </a:lnSpc>
            </a:pPr>
            <a:endParaRPr sz="12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7790" algn="l" rtl="0" eaLnBrk="0">
              <a:lnSpc>
                <a:spcPct val="87000"/>
              </a:lnSpc>
            </a:pPr>
            <a:r>
              <a:rPr sz="1200" kern="0" spc="-6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“闽政通”账号进行登录填报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textbox 24"/>
          <p:cNvSpPr/>
          <p:nvPr/>
        </p:nvSpPr>
        <p:spPr>
          <a:xfrm>
            <a:off x="906754" y="1298803"/>
            <a:ext cx="6876415" cy="2222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550"/>
              </a:lnSpc>
            </a:pP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登录“榕教之窗”(网址：</a:t>
            </a:r>
            <a:r>
              <a:rPr sz="12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ht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tps://rjzc.fzedu.pub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sz="1200" kern="0" spc="1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&gt;&gt;“榕教招生”&gt;&gt;“幼儿园招生”进入报名操作。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6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7883652" y="4012691"/>
            <a:ext cx="1014983" cy="976883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731507" y="4082796"/>
            <a:ext cx="990600" cy="90525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 rot="21600000">
            <a:off x="724687" y="1939404"/>
            <a:ext cx="902030" cy="615454"/>
            <a:chOff x="0" y="0"/>
            <a:chExt cx="902030" cy="615454"/>
          </a:xfrm>
        </p:grpSpPr>
        <p:pic>
          <p:nvPicPr>
            <p:cNvPr id="30" name="picture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902030" cy="615454"/>
            </a:xfrm>
            <a:prstGeom prst="rect">
              <a:avLst/>
            </a:prstGeom>
          </p:spPr>
        </p:pic>
        <p:sp>
          <p:nvSpPr>
            <p:cNvPr id="32" name="textbox 32"/>
            <p:cNvSpPr/>
            <p:nvPr/>
          </p:nvSpPr>
          <p:spPr>
            <a:xfrm>
              <a:off x="320306" y="194436"/>
              <a:ext cx="313690" cy="264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68000"/>
                </a:lnSpc>
              </a:pPr>
              <a:r>
                <a:rPr sz="2300" b="1" kern="0" spc="-3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二</a:t>
              </a:r>
              <a:endParaRPr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 rot="21600000">
            <a:off x="636384" y="648932"/>
            <a:ext cx="902970" cy="614476"/>
            <a:chOff x="0" y="0"/>
            <a:chExt cx="902970" cy="614476"/>
          </a:xfrm>
        </p:grpSpPr>
        <p:pic>
          <p:nvPicPr>
            <p:cNvPr id="34" name="picture 3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902970" cy="614476"/>
            </a:xfrm>
            <a:prstGeom prst="rect">
              <a:avLst/>
            </a:prstGeom>
          </p:spPr>
        </p:pic>
        <p:sp>
          <p:nvSpPr>
            <p:cNvPr id="36" name="textbox 36"/>
            <p:cNvSpPr/>
            <p:nvPr/>
          </p:nvSpPr>
          <p:spPr>
            <a:xfrm>
              <a:off x="251599" y="274548"/>
              <a:ext cx="313690" cy="1828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240"/>
                </a:lnSpc>
              </a:pPr>
              <a:r>
                <a:rPr sz="2300" b="1" kern="0" spc="-30" dirty="0">
                  <a:solidFill>
                    <a:srgbClr val="FFFFFF">
                      <a:alpha val="100000"/>
                    </a:srgbClr>
                  </a:solidFill>
                  <a:latin typeface="宋体" panose="02010600030101010101" pitchFamily="2" charset="-122"/>
                  <a:ea typeface="宋体" panose="02010600030101010101" pitchFamily="2" charset="-122"/>
                  <a:cs typeface="宋体" panose="02010600030101010101" pitchFamily="2" charset="-122"/>
                </a:rPr>
                <a:t>一</a:t>
              </a:r>
              <a:endParaRPr sz="2300" dirty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endParaRPr>
            </a:p>
          </p:txBody>
        </p:sp>
      </p:grpSp>
      <p:sp>
        <p:nvSpPr>
          <p:cNvPr id="38" name="textbox 38"/>
          <p:cNvSpPr/>
          <p:nvPr/>
        </p:nvSpPr>
        <p:spPr>
          <a:xfrm>
            <a:off x="1000887" y="179679"/>
            <a:ext cx="1240155" cy="33274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2300" kern="0" spc="8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报名方式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" name="textbox 40"/>
          <p:cNvSpPr/>
          <p:nvPr/>
        </p:nvSpPr>
        <p:spPr>
          <a:xfrm>
            <a:off x="1865922" y="2083276"/>
            <a:ext cx="782955" cy="29082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000" kern="0" spc="-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手机端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2" name="textbox 42"/>
          <p:cNvSpPr/>
          <p:nvPr/>
        </p:nvSpPr>
        <p:spPr>
          <a:xfrm>
            <a:off x="1867968" y="806164"/>
            <a:ext cx="772159" cy="2889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20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电脑端</a:t>
            </a:r>
            <a:endParaRPr sz="2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picture 4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46" name="textbox 46"/>
          <p:cNvSpPr/>
          <p:nvPr/>
        </p:nvSpPr>
        <p:spPr>
          <a:xfrm>
            <a:off x="2088718" y="2382691"/>
            <a:ext cx="2814954" cy="54419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9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3900" b="1" kern="0" spc="150" dirty="0">
                <a:solidFill>
                  <a:srgbClr val="4851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电脑端</a:t>
            </a:r>
            <a:r>
              <a:rPr sz="2300" b="1" kern="0" spc="150" dirty="0">
                <a:solidFill>
                  <a:srgbClr val="4851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操作步骤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48" name="picture 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10105" y="2970517"/>
            <a:ext cx="4232782" cy="1905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picture 5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 rot="21600000">
            <a:off x="38417" y="1640268"/>
            <a:ext cx="8631821" cy="2580258"/>
            <a:chOff x="0" y="0"/>
            <a:chExt cx="8631821" cy="2580258"/>
          </a:xfrm>
        </p:grpSpPr>
        <p:pic>
          <p:nvPicPr>
            <p:cNvPr id="52" name="picture 5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631821" cy="2580258"/>
            </a:xfrm>
            <a:prstGeom prst="rect">
              <a:avLst/>
            </a:prstGeom>
          </p:spPr>
        </p:pic>
        <p:sp>
          <p:nvSpPr>
            <p:cNvPr id="54" name="textbox 54"/>
            <p:cNvSpPr/>
            <p:nvPr/>
          </p:nvSpPr>
          <p:spPr>
            <a:xfrm>
              <a:off x="2802597" y="202095"/>
              <a:ext cx="4958079" cy="18745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605915" algn="l" rtl="0" eaLnBrk="0">
                <a:lnSpc>
                  <a:spcPts val="2795"/>
                </a:lnSpc>
              </a:pPr>
              <a:r>
                <a:rPr sz="2700" b="1" kern="0" spc="0" baseline="-8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05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2700" b="1" kern="0" spc="0" baseline="17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填写报名信息</a:t>
              </a:r>
              <a:endParaRPr sz="2700" baseline="17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2730"/>
                </a:lnSpc>
              </a:pPr>
              <a:r>
                <a:rPr sz="1700" b="1" kern="0" spc="9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查看招生引导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ts val="2370"/>
                </a:lnSpc>
                <a:spcBef>
                  <a:spcPts val="1655"/>
                </a:spcBef>
              </a:pPr>
              <a:r>
                <a:rPr sz="1700" b="1" kern="0" spc="4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06</a:t>
              </a:r>
              <a:r>
                <a:rPr sz="1700" b="1" kern="0" spc="1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1700" b="1" kern="0" spc="4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完成报名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174115" algn="l" rtl="0" eaLnBrk="0">
                <a:lnSpc>
                  <a:spcPts val="5005"/>
                </a:lnSpc>
              </a:pPr>
              <a:r>
                <a:rPr sz="2700" b="1" kern="0" spc="0" baseline="-24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04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2700" b="1" kern="0" spc="0" baseline="-17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选择幼儿园</a:t>
              </a:r>
              <a:endParaRPr sz="2700" baseline="-17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6" name="textbox 56"/>
            <p:cNvSpPr/>
            <p:nvPr/>
          </p:nvSpPr>
          <p:spPr>
            <a:xfrm>
              <a:off x="179577" y="682129"/>
              <a:ext cx="2413635" cy="111886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r" rtl="0" eaLnBrk="0">
                <a:lnSpc>
                  <a:spcPts val="2370"/>
                </a:lnSpc>
              </a:pPr>
              <a:r>
                <a:rPr sz="1700" b="1" kern="0" spc="-3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03</a:t>
              </a:r>
              <a:endParaRPr sz="1700" dirty="0">
                <a:latin typeface="Verdana" panose="020B0604030504040204"/>
                <a:ea typeface="Verdana" panose="020B0604030504040204"/>
                <a:cs typeface="Verdana" panose="020B0604030504040204"/>
              </a:endParaRPr>
            </a:p>
            <a:p>
              <a:pPr algn="l" rtl="0" eaLnBrk="0">
                <a:lnSpc>
                  <a:spcPct val="144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52805" algn="l" rtl="0" eaLnBrk="0">
                <a:lnSpc>
                  <a:spcPct val="83000"/>
                </a:lnSpc>
                <a:spcBef>
                  <a:spcPts val="520"/>
                </a:spcBef>
              </a:pPr>
              <a:r>
                <a:rPr sz="1700" b="1" kern="0" spc="9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登录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2295"/>
                </a:lnSpc>
              </a:pPr>
              <a:r>
                <a:rPr sz="2700" b="1" kern="0" spc="0" baseline="10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01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</a:t>
              </a:r>
              <a:r>
                <a:rPr sz="2700" b="1" kern="0" spc="0" baseline="2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“榕教之窗”</a:t>
              </a:r>
              <a:endParaRPr sz="2700" baseline="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58" name="textbox 58"/>
            <p:cNvSpPr/>
            <p:nvPr/>
          </p:nvSpPr>
          <p:spPr>
            <a:xfrm>
              <a:off x="1862963" y="2129916"/>
              <a:ext cx="1850389" cy="3911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2875"/>
                </a:lnSpc>
              </a:pPr>
              <a:r>
                <a:rPr sz="2700" b="1" kern="0" spc="0" baseline="-1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02</a:t>
              </a:r>
              <a:r>
                <a:rPr sz="1700" b="1" kern="0" spc="27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</a:t>
              </a:r>
              <a:r>
                <a:rPr sz="2700" b="1" kern="0" spc="0" baseline="12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选择县(市)区</a:t>
              </a:r>
              <a:endParaRPr sz="2700" baseline="12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60" name="picture 6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03694" y="964565"/>
            <a:ext cx="657403" cy="519467"/>
          </a:xfrm>
          <a:prstGeom prst="rect">
            <a:avLst/>
          </a:prstGeom>
        </p:spPr>
      </p:pic>
      <p:sp>
        <p:nvSpPr>
          <p:cNvPr id="62" name="textbox 62"/>
          <p:cNvSpPr/>
          <p:nvPr/>
        </p:nvSpPr>
        <p:spPr>
          <a:xfrm>
            <a:off x="1032052" y="187909"/>
            <a:ext cx="7752080" cy="1228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300" kern="0" spc="8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幼儿园报名操作步骤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370"/>
              </a:lnSpc>
              <a:spcBef>
                <a:spcPts val="0"/>
              </a:spcBef>
            </a:pP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Verdana" panose="020B0604030504040204"/>
                <a:ea typeface="Verdana" panose="020B0604030504040204"/>
                <a:cs typeface="Verdana" panose="020B0604030504040204"/>
              </a:rPr>
              <a:t>07</a:t>
            </a:r>
            <a:r>
              <a:rPr sz="1700" b="1" kern="0" spc="230" dirty="0">
                <a:solidFill>
                  <a:srgbClr val="FFFFFF">
                    <a:alpha val="100000"/>
                  </a:srgbClr>
                </a:solidFill>
                <a:latin typeface="Verdana" panose="020B0604030504040204"/>
                <a:ea typeface="Verdana" panose="020B0604030504040204"/>
                <a:cs typeface="Verdana" panose="020B0604030504040204"/>
              </a:rPr>
              <a:t>  </a:t>
            </a:r>
            <a:r>
              <a:rPr sz="1700" b="1" kern="0" spc="5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报名信息管理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picture 6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66" name="textbox 66"/>
          <p:cNvSpPr/>
          <p:nvPr/>
        </p:nvSpPr>
        <p:spPr>
          <a:xfrm>
            <a:off x="81594" y="236557"/>
            <a:ext cx="8914765" cy="129666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98425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报名操作步骤之一：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登录“榕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教之窗”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28295" algn="l" rtl="0" eaLnBrk="0">
              <a:lnSpc>
                <a:spcPts val="1815"/>
              </a:lnSpc>
              <a:spcBef>
                <a:spcPts val="159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报名时间：6月22日9:00—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6月28日18:00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316865" algn="l" rtl="0" eaLnBrk="0">
              <a:lnSpc>
                <a:spcPct val="148000"/>
              </a:lnSpc>
              <a:spcBef>
                <a:spcPts val="45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访问“榕教之窗”网站地址：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hlinkClick r:id="rId2">
                  <a:extLst>
                    <a:ext uri="{DAF060AB-1E55-43B9-8AAB-6FB025537F2F}">
                      <wpsdc:hlinkClr xmlns:wpsdc="http://www.wps.cn/officeDocument/2017/drawingmlCustomData" val="000000"/>
                      <wpsdc:folHlinkClr xmlns:wpsdc="http://www.wps.cn/officeDocument/2017/drawingmlCustomData" val="000000"/>
                      <wpsdc:hlinkUnderline xmlns:wpsdc="http://www.wps.cn/officeDocument/2017/drawingmlCustomData" val="0"/>
                    </a:ext>
                  </a:extLst>
                </a:hlinkClick>
              </a:rPr>
              <a:t>https://rjzc.fzedu.pub/home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sz="14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建议使用谷歌浏览</a:t>
            </a:r>
            <a:r>
              <a:rPr sz="14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器或360极速模式浏览器</a:t>
            </a:r>
            <a:r>
              <a:rPr sz="1400" kern="0" spc="-3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点击“登录”，使用e福州app或闽政通app扫描登录或用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户密码登录。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68" name="picture 6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931663" y="1635251"/>
            <a:ext cx="3817620" cy="2953511"/>
          </a:xfrm>
          <a:prstGeom prst="rect">
            <a:avLst/>
          </a:prstGeom>
        </p:spPr>
      </p:pic>
      <p:pic>
        <p:nvPicPr>
          <p:cNvPr id="70" name="picture 7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94715" y="1708404"/>
            <a:ext cx="4268723" cy="251155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7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10" name="group 10"/>
          <p:cNvGrpSpPr/>
          <p:nvPr/>
        </p:nvGrpSpPr>
        <p:grpSpPr>
          <a:xfrm rot="21600000">
            <a:off x="4431458" y="1248697"/>
            <a:ext cx="4362353" cy="2528130"/>
            <a:chOff x="0" y="0"/>
            <a:chExt cx="4362353" cy="2528130"/>
          </a:xfrm>
        </p:grpSpPr>
        <p:pic>
          <p:nvPicPr>
            <p:cNvPr id="74" name="picture 7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362353" cy="2528130"/>
            </a:xfrm>
            <a:prstGeom prst="rect">
              <a:avLst/>
            </a:prstGeom>
          </p:spPr>
        </p:pic>
        <p:sp>
          <p:nvSpPr>
            <p:cNvPr id="76" name="textbox 76"/>
            <p:cNvSpPr/>
            <p:nvPr/>
          </p:nvSpPr>
          <p:spPr>
            <a:xfrm>
              <a:off x="1230760" y="232935"/>
              <a:ext cx="2806700" cy="9728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" algn="l" rtl="0" eaLnBrk="0">
                <a:lnSpc>
                  <a:spcPct val="87000"/>
                </a:lnSpc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请选择辖区：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4130" algn="l" rtl="0" eaLnBrk="0">
                <a:lnSpc>
                  <a:spcPts val="1550"/>
                </a:lnSpc>
                <a:spcBef>
                  <a:spcPts val="535"/>
                </a:spcBef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1.适龄儿童按户口选择辖区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indent="5715" algn="l" rtl="0" eaLnBrk="0">
                <a:lnSpc>
                  <a:spcPct val="134000"/>
                </a:lnSpc>
                <a:spcBef>
                  <a:spcPts val="265"/>
                </a:spcBef>
              </a:pP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2.辖区外户口适龄儿童按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父母的居住证/往</a:t>
              </a: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来大陆通行证/台湾居民居住证选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择辖区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78" name="picture 7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324611" y="1203959"/>
            <a:ext cx="4122420" cy="1940052"/>
          </a:xfrm>
          <a:prstGeom prst="rect">
            <a:avLst/>
          </a:prstGeom>
        </p:spPr>
      </p:pic>
      <p:sp>
        <p:nvSpPr>
          <p:cNvPr id="80" name="textbox 80"/>
          <p:cNvSpPr/>
          <p:nvPr/>
        </p:nvSpPr>
        <p:spPr>
          <a:xfrm>
            <a:off x="295907" y="165409"/>
            <a:ext cx="3799840" cy="93535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724535" algn="l" rtl="0" eaLnBrk="0">
              <a:lnSpc>
                <a:spcPct val="88000"/>
              </a:lnSpc>
            </a:pPr>
            <a:r>
              <a:rPr sz="1500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预约操作步骤之二：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选择辖区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8000"/>
              </a:lnSpc>
            </a:pPr>
            <a:endParaRPr sz="3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1815"/>
              </a:lnSpc>
              <a:spcBef>
                <a:spcPts val="5"/>
              </a:spcBef>
            </a:pPr>
            <a:r>
              <a:rPr sz="1400" kern="0" spc="-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点击进入【榕教招生-</a:t>
            </a:r>
            <a:r>
              <a:rPr sz="1400" kern="0" spc="-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幼儿园招生】，选择辖区。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picture 8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12" name="group 12"/>
          <p:cNvGrpSpPr/>
          <p:nvPr/>
        </p:nvGrpSpPr>
        <p:grpSpPr>
          <a:xfrm rot="21600000">
            <a:off x="755904" y="842771"/>
            <a:ext cx="7243571" cy="3842003"/>
            <a:chOff x="0" y="0"/>
            <a:chExt cx="7243571" cy="3842003"/>
          </a:xfrm>
        </p:grpSpPr>
        <p:pic>
          <p:nvPicPr>
            <p:cNvPr id="84" name="picture 8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243571" cy="3842003"/>
            </a:xfrm>
            <a:prstGeom prst="rect">
              <a:avLst/>
            </a:prstGeom>
          </p:spPr>
        </p:pic>
        <p:sp>
          <p:nvSpPr>
            <p:cNvPr id="86" name="textbox 86"/>
            <p:cNvSpPr/>
            <p:nvPr/>
          </p:nvSpPr>
          <p:spPr>
            <a:xfrm>
              <a:off x="2391544" y="526849"/>
              <a:ext cx="2873375" cy="25590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1815"/>
                </a:lnSpc>
              </a:pPr>
              <a:r>
                <a:rPr sz="14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2026年XX区/</a:t>
              </a:r>
              <a:r>
                <a:rPr sz="14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县幼儿园招生日程安排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88" name="textbox 88"/>
            <p:cNvSpPr/>
            <p:nvPr/>
          </p:nvSpPr>
          <p:spPr>
            <a:xfrm>
              <a:off x="1378178" y="2909747"/>
              <a:ext cx="1089025" cy="438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可下载查看各辖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032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2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区招生政策文件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0" name="textbox 90"/>
          <p:cNvSpPr/>
          <p:nvPr/>
        </p:nvSpPr>
        <p:spPr>
          <a:xfrm>
            <a:off x="909183" y="251337"/>
            <a:ext cx="30702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报名操作步骤之三：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招生引导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picture 9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94" name="picture 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08034" y="813537"/>
            <a:ext cx="5663167" cy="3952765"/>
          </a:xfrm>
          <a:prstGeom prst="rect">
            <a:avLst/>
          </a:prstGeom>
        </p:spPr>
      </p:pic>
      <p:grpSp>
        <p:nvGrpSpPr>
          <p:cNvPr id="14" name="group 14"/>
          <p:cNvGrpSpPr/>
          <p:nvPr/>
        </p:nvGrpSpPr>
        <p:grpSpPr>
          <a:xfrm rot="21600000">
            <a:off x="853401" y="2696210"/>
            <a:ext cx="2815628" cy="1472564"/>
            <a:chOff x="0" y="0"/>
            <a:chExt cx="2815628" cy="1472564"/>
          </a:xfrm>
        </p:grpSpPr>
        <p:pic>
          <p:nvPicPr>
            <p:cNvPr id="96" name="picture 9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815628" cy="1472564"/>
            </a:xfrm>
            <a:prstGeom prst="rect">
              <a:avLst/>
            </a:prstGeom>
          </p:spPr>
        </p:pic>
        <p:sp>
          <p:nvSpPr>
            <p:cNvPr id="98" name="textbox 98"/>
            <p:cNvSpPr/>
            <p:nvPr/>
          </p:nvSpPr>
          <p:spPr>
            <a:xfrm>
              <a:off x="-12700" y="-12700"/>
              <a:ext cx="2841625" cy="15144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9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83565" algn="l" rtl="0" eaLnBrk="0">
                <a:lnSpc>
                  <a:spcPct val="134000"/>
                </a:lnSpc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找到要报名的幼儿园点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击【报    </a:t>
              </a:r>
              <a:r>
                <a:rPr sz="1200" kern="0" spc="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名】。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584835" indent="17145" algn="l" rtl="0" eaLnBrk="0">
                <a:lnSpc>
                  <a:spcPct val="135000"/>
                </a:lnSpc>
                <a:spcBef>
                  <a:spcPts val="25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注：7月11日9:00起，家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长可在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此查看幼儿园是否有剩余学位</a:t>
              </a:r>
              <a:r>
                <a:rPr sz="1200" kern="0" spc="14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</a:t>
              </a: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尚未被录取的可线下前往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报名。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100" name="picture 10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6071615" y="2499360"/>
            <a:ext cx="2872739" cy="1434083"/>
          </a:xfrm>
          <a:prstGeom prst="rect">
            <a:avLst/>
          </a:prstGeom>
        </p:spPr>
      </p:pic>
      <p:grpSp>
        <p:nvGrpSpPr>
          <p:cNvPr id="16" name="group 16"/>
          <p:cNvGrpSpPr/>
          <p:nvPr/>
        </p:nvGrpSpPr>
        <p:grpSpPr>
          <a:xfrm rot="21600000">
            <a:off x="3256914" y="1040129"/>
            <a:ext cx="1321435" cy="1082408"/>
            <a:chOff x="0" y="0"/>
            <a:chExt cx="1321435" cy="1082408"/>
          </a:xfrm>
        </p:grpSpPr>
        <p:pic>
          <p:nvPicPr>
            <p:cNvPr id="102" name="picture 10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21600000">
              <a:off x="0" y="0"/>
              <a:ext cx="1321435" cy="1082408"/>
            </a:xfrm>
            <a:prstGeom prst="rect">
              <a:avLst/>
            </a:prstGeom>
          </p:spPr>
        </p:pic>
        <p:sp>
          <p:nvSpPr>
            <p:cNvPr id="104" name="textbox 104"/>
            <p:cNvSpPr/>
            <p:nvPr/>
          </p:nvSpPr>
          <p:spPr>
            <a:xfrm>
              <a:off x="-12700" y="-12700"/>
              <a:ext cx="1347469" cy="111696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73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输入园所名称查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09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询幼儿园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18" name="group 18"/>
          <p:cNvGrpSpPr/>
          <p:nvPr/>
        </p:nvGrpSpPr>
        <p:grpSpPr>
          <a:xfrm rot="21600000">
            <a:off x="4768850" y="1031875"/>
            <a:ext cx="1321434" cy="1014476"/>
            <a:chOff x="0" y="0"/>
            <a:chExt cx="1321434" cy="1014476"/>
          </a:xfrm>
        </p:grpSpPr>
        <p:pic>
          <p:nvPicPr>
            <p:cNvPr id="106" name="picture 10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21600000">
              <a:off x="0" y="0"/>
              <a:ext cx="1321434" cy="1014476"/>
            </a:xfrm>
            <a:prstGeom prst="rect">
              <a:avLst/>
            </a:prstGeom>
          </p:spPr>
        </p:pic>
        <p:sp>
          <p:nvSpPr>
            <p:cNvPr id="108" name="textbox 108"/>
            <p:cNvSpPr/>
            <p:nvPr/>
          </p:nvSpPr>
          <p:spPr>
            <a:xfrm>
              <a:off x="-12700" y="-12700"/>
              <a:ext cx="1346835" cy="10477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730" algn="l" rtl="0" eaLnBrk="0">
                <a:lnSpc>
                  <a:spcPct val="87000"/>
                </a:lnSpc>
                <a:spcBef>
                  <a:spcPts val="0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点击切换根据所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09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属街道查询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20" name="group 20"/>
          <p:cNvGrpSpPr/>
          <p:nvPr/>
        </p:nvGrpSpPr>
        <p:grpSpPr>
          <a:xfrm rot="21600000">
            <a:off x="4120514" y="2696210"/>
            <a:ext cx="1206500" cy="804519"/>
            <a:chOff x="0" y="0"/>
            <a:chExt cx="1206500" cy="804519"/>
          </a:xfrm>
        </p:grpSpPr>
        <p:pic>
          <p:nvPicPr>
            <p:cNvPr id="110" name="picture 11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206500" cy="804519"/>
            </a:xfrm>
            <a:prstGeom prst="rect">
              <a:avLst/>
            </a:prstGeom>
          </p:spPr>
        </p:pic>
        <p:sp>
          <p:nvSpPr>
            <p:cNvPr id="112" name="textbox 112"/>
            <p:cNvSpPr/>
            <p:nvPr/>
          </p:nvSpPr>
          <p:spPr>
            <a:xfrm>
              <a:off x="-12700" y="-12700"/>
              <a:ext cx="1231900" cy="8388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73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可点击查看幼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5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5095" algn="l" rtl="0" eaLnBrk="0">
                <a:lnSpc>
                  <a:spcPct val="86000"/>
                </a:lnSpc>
                <a:spcBef>
                  <a:spcPts val="0"/>
                </a:spcBef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儿园招生公告。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14" name="textbox 114"/>
          <p:cNvSpPr/>
          <p:nvPr/>
        </p:nvSpPr>
        <p:spPr>
          <a:xfrm>
            <a:off x="1007290" y="231476"/>
            <a:ext cx="28670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报名操作步骤之四：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择幼儿园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picture 11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22" name="group 22"/>
          <p:cNvGrpSpPr/>
          <p:nvPr/>
        </p:nvGrpSpPr>
        <p:grpSpPr>
          <a:xfrm rot="21600000">
            <a:off x="2152651" y="800846"/>
            <a:ext cx="6922768" cy="4205220"/>
            <a:chOff x="0" y="0"/>
            <a:chExt cx="6922768" cy="4205220"/>
          </a:xfrm>
        </p:grpSpPr>
        <p:pic>
          <p:nvPicPr>
            <p:cNvPr id="118" name="picture 11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922768" cy="4205220"/>
            </a:xfrm>
            <a:prstGeom prst="rect">
              <a:avLst/>
            </a:prstGeom>
          </p:spPr>
        </p:pic>
        <p:sp>
          <p:nvSpPr>
            <p:cNvPr id="120" name="textbox 120"/>
            <p:cNvSpPr/>
            <p:nvPr/>
          </p:nvSpPr>
          <p:spPr>
            <a:xfrm>
              <a:off x="3364456" y="731001"/>
              <a:ext cx="2252979" cy="98171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3495" algn="l" rtl="0" eaLnBrk="0">
                <a:lnSpc>
                  <a:spcPts val="1550"/>
                </a:lnSpc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1、请按照户口簿上的内容输入；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indent="5715" algn="l" rtl="0" eaLnBrk="0">
                <a:lnSpc>
                  <a:spcPct val="138000"/>
                </a:lnSpc>
                <a:spcBef>
                  <a:spcPts val="20"/>
                </a:spcBef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2、港、澳、台和其他护照适龄</a:t>
              </a:r>
              <a:r>
                <a:rPr sz="1200" kern="0" spc="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儿童‘身份证件类型’根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据下拉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菜单对应选择。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22" name="textbox 122"/>
            <p:cNvSpPr/>
            <p:nvPr/>
          </p:nvSpPr>
          <p:spPr>
            <a:xfrm>
              <a:off x="4084166" y="3489302"/>
              <a:ext cx="2665729" cy="411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8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6000"/>
                </a:lnSpc>
              </a:pPr>
              <a:r>
                <a:rPr sz="1000" b="1" kern="0" spc="40" dirty="0">
                  <a:solidFill>
                    <a:srgbClr val="24923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每个幼儿园需填报的信息不一定相同，</a:t>
              </a:r>
              <a:r>
                <a:rPr sz="1000" b="1" kern="0" spc="30" dirty="0">
                  <a:solidFill>
                    <a:srgbClr val="24923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根据表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1995"/>
                </a:lnSpc>
              </a:pPr>
              <a:r>
                <a:rPr sz="1000" b="1" kern="0" spc="30" dirty="0">
                  <a:solidFill>
                    <a:srgbClr val="24923B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单要求填写所需信息。</a:t>
              </a:r>
              <a:endParaRPr sz="1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24" name="textbox 124"/>
          <p:cNvSpPr/>
          <p:nvPr/>
        </p:nvSpPr>
        <p:spPr>
          <a:xfrm>
            <a:off x="1007290" y="231882"/>
            <a:ext cx="30702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报名操作步骤之五：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填写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报名信息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icture 1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24" name="group 24"/>
          <p:cNvGrpSpPr/>
          <p:nvPr/>
        </p:nvGrpSpPr>
        <p:grpSpPr>
          <a:xfrm rot="21600000">
            <a:off x="1721278" y="629411"/>
            <a:ext cx="6966156" cy="4514088"/>
            <a:chOff x="0" y="0"/>
            <a:chExt cx="6966156" cy="4514088"/>
          </a:xfrm>
        </p:grpSpPr>
        <p:pic>
          <p:nvPicPr>
            <p:cNvPr id="128" name="picture 12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6966156" cy="4514088"/>
            </a:xfrm>
            <a:prstGeom prst="rect">
              <a:avLst/>
            </a:prstGeom>
          </p:spPr>
        </p:pic>
        <p:sp>
          <p:nvSpPr>
            <p:cNvPr id="130" name="textbox 130"/>
            <p:cNvSpPr/>
            <p:nvPr/>
          </p:nvSpPr>
          <p:spPr>
            <a:xfrm>
              <a:off x="3628311" y="1433703"/>
              <a:ext cx="2623820" cy="297751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726440" algn="l" rtl="0" eaLnBrk="0">
                <a:lnSpc>
                  <a:spcPct val="87000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按照实际情况选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727075" algn="l" rtl="0" eaLnBrk="0">
                <a:lnSpc>
                  <a:spcPct val="87000"/>
                </a:lnSpc>
                <a:spcBef>
                  <a:spcPts val="755"/>
                </a:spcBef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择，并填写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520700" algn="l" rtl="0" eaLnBrk="0">
                <a:lnSpc>
                  <a:spcPct val="88000"/>
                </a:lnSpc>
                <a:spcBef>
                  <a:spcPts val="460"/>
                </a:spcBef>
              </a:pPr>
              <a:r>
                <a:rPr sz="1500" kern="0" spc="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所有信息确认无误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ts val="2060"/>
                </a:lnSpc>
                <a:spcBef>
                  <a:spcPts val="115"/>
                </a:spcBef>
              </a:pPr>
              <a:r>
                <a:rPr sz="15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后点击【提交】</a:t>
              </a:r>
              <a:r>
                <a:rPr sz="1500" kern="0" spc="-16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</a:t>
              </a:r>
              <a:r>
                <a:rPr sz="15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，完成报名。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32" name="textbox 132"/>
            <p:cNvSpPr/>
            <p:nvPr/>
          </p:nvSpPr>
          <p:spPr>
            <a:xfrm>
              <a:off x="5381500" y="417576"/>
              <a:ext cx="1466214" cy="43180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2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3000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长幼随学选择‘是’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2005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需要上传证明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34" name="textbox 134"/>
          <p:cNvSpPr/>
          <p:nvPr/>
        </p:nvSpPr>
        <p:spPr>
          <a:xfrm>
            <a:off x="1007290" y="231882"/>
            <a:ext cx="30702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报名操作步骤之五：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填写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报名信息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1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26" name="group 26"/>
          <p:cNvGrpSpPr/>
          <p:nvPr/>
        </p:nvGrpSpPr>
        <p:grpSpPr>
          <a:xfrm rot="21600000">
            <a:off x="199977" y="762798"/>
            <a:ext cx="8817157" cy="4230871"/>
            <a:chOff x="0" y="0"/>
            <a:chExt cx="8817157" cy="4230871"/>
          </a:xfrm>
        </p:grpSpPr>
        <p:pic>
          <p:nvPicPr>
            <p:cNvPr id="138" name="picture 1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817157" cy="4230871"/>
            </a:xfrm>
            <a:prstGeom prst="rect">
              <a:avLst/>
            </a:prstGeom>
          </p:spPr>
        </p:pic>
        <p:sp>
          <p:nvSpPr>
            <p:cNvPr id="140" name="textbox 140"/>
            <p:cNvSpPr/>
            <p:nvPr/>
          </p:nvSpPr>
          <p:spPr>
            <a:xfrm>
              <a:off x="4535108" y="3941388"/>
              <a:ext cx="1648460" cy="2260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8000"/>
                </a:lnSpc>
              </a:pPr>
              <a:r>
                <a:rPr sz="1500" kern="0" spc="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进入查看报名信息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42" name="textbox 142"/>
            <p:cNvSpPr/>
            <p:nvPr/>
          </p:nvSpPr>
          <p:spPr>
            <a:xfrm>
              <a:off x="3517668" y="847231"/>
              <a:ext cx="1394460" cy="18478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点击‘是’完成报名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144" name="textbox 144"/>
          <p:cNvSpPr/>
          <p:nvPr/>
        </p:nvSpPr>
        <p:spPr>
          <a:xfrm>
            <a:off x="1007290" y="232084"/>
            <a:ext cx="266382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报名操作步骤之六：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完成报名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picture 1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148" name="picture 14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49357" y="851442"/>
            <a:ext cx="6067632" cy="3633576"/>
          </a:xfrm>
          <a:prstGeom prst="rect">
            <a:avLst/>
          </a:prstGeom>
        </p:spPr>
      </p:pic>
      <p:sp>
        <p:nvSpPr>
          <p:cNvPr id="150" name="textbox 150"/>
          <p:cNvSpPr/>
          <p:nvPr/>
        </p:nvSpPr>
        <p:spPr>
          <a:xfrm>
            <a:off x="411359" y="772155"/>
            <a:ext cx="2069464" cy="40601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6860" algn="l" rtl="0" eaLnBrk="0">
              <a:lnSpc>
                <a:spcPct val="82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点击“头像”，进入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152000"/>
              </a:lnSpc>
              <a:spcBef>
                <a:spcPts val="4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个人中心，再点击“幼儿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园招生报名”</a:t>
            </a:r>
            <a:r>
              <a:rPr sz="1400" kern="0" spc="-28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sz="1400" kern="0" spc="-2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3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&gt;“我的报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名”进入报名信息管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3335" algn="l" rtl="0" eaLnBrk="0">
              <a:lnSpc>
                <a:spcPct val="86000"/>
              </a:lnSpc>
              <a:spcBef>
                <a:spcPts val="425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查看：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查看报名信息；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425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修改：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家长在‘待审核’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154000"/>
              </a:lnSpc>
              <a:spcBef>
                <a:spcPts val="10"/>
              </a:spcBef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状态可修改填报信息重新</a:t>
            </a:r>
            <a:r>
              <a:rPr sz="1400" kern="0" spc="2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提交；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algn="l" rtl="0" eaLnBrk="0">
              <a:lnSpc>
                <a:spcPct val="148000"/>
              </a:lnSpc>
              <a:spcBef>
                <a:spcPts val="100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删除：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家长在‘待审核’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状态可删除填报信息，删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除后可再次填报。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2" name="textbox 152"/>
          <p:cNvSpPr/>
          <p:nvPr/>
        </p:nvSpPr>
        <p:spPr>
          <a:xfrm>
            <a:off x="1007290" y="231882"/>
            <a:ext cx="307022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报名操作步骤之七：报名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信息管理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" name="picture 15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156" name="textbox 156"/>
          <p:cNvSpPr/>
          <p:nvPr/>
        </p:nvSpPr>
        <p:spPr>
          <a:xfrm>
            <a:off x="2066901" y="2382691"/>
            <a:ext cx="2836545" cy="54229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0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3900" b="1" kern="0" spc="170" dirty="0">
                <a:solidFill>
                  <a:srgbClr val="4851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手机端</a:t>
            </a:r>
            <a:r>
              <a:rPr sz="2300" b="1" kern="0" spc="170" dirty="0">
                <a:solidFill>
                  <a:srgbClr val="485157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操作步骤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158" name="picture 15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110105" y="2970517"/>
            <a:ext cx="4232782" cy="1905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picture 16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28" name="group 28"/>
          <p:cNvGrpSpPr/>
          <p:nvPr/>
        </p:nvGrpSpPr>
        <p:grpSpPr>
          <a:xfrm rot="21600000">
            <a:off x="6667" y="1640268"/>
            <a:ext cx="8663571" cy="2794660"/>
            <a:chOff x="0" y="0"/>
            <a:chExt cx="8663571" cy="2794660"/>
          </a:xfrm>
        </p:grpSpPr>
        <p:pic>
          <p:nvPicPr>
            <p:cNvPr id="162" name="picture 16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8663571" cy="2723769"/>
            </a:xfrm>
            <a:prstGeom prst="rect">
              <a:avLst/>
            </a:prstGeom>
          </p:spPr>
        </p:pic>
        <p:sp>
          <p:nvSpPr>
            <p:cNvPr id="164" name="textbox 164"/>
            <p:cNvSpPr/>
            <p:nvPr/>
          </p:nvSpPr>
          <p:spPr>
            <a:xfrm>
              <a:off x="2303335" y="202095"/>
              <a:ext cx="5489575" cy="187452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137410" algn="l" rtl="0" eaLnBrk="0">
                <a:lnSpc>
                  <a:spcPts val="2795"/>
                </a:lnSpc>
              </a:pPr>
              <a:r>
                <a:rPr sz="2700" b="1" kern="0" spc="0" baseline="-8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05</a:t>
              </a:r>
              <a:r>
                <a:rPr sz="1700" b="1" kern="0" spc="18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2700" b="1" kern="0" spc="0" baseline="17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填写报名信息</a:t>
              </a:r>
              <a:endParaRPr sz="2700" baseline="17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2380"/>
                </a:lnSpc>
                <a:spcBef>
                  <a:spcPts val="970"/>
                </a:spcBef>
              </a:pPr>
              <a:r>
                <a:rPr sz="2700" b="1" kern="0" spc="10" baseline="-5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03</a:t>
              </a:r>
              <a:r>
                <a:rPr sz="1700" b="1" kern="0" spc="1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2700" b="1" kern="0" spc="10" baseline="5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查看招生引导</a:t>
              </a:r>
              <a:endParaRPr sz="2700" baseline="5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ts val="2370"/>
                </a:lnSpc>
                <a:spcBef>
                  <a:spcPts val="1035"/>
                </a:spcBef>
              </a:pPr>
              <a:r>
                <a:rPr sz="1700" b="1" kern="0" spc="4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06</a:t>
              </a:r>
              <a:r>
                <a:rPr sz="1700" b="1" kern="0" spc="1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1700" b="1" kern="0" spc="4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完成报名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7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1000"/>
                </a:lnSpc>
              </a:pPr>
              <a:endParaRPr sz="4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704975" algn="l" rtl="0" eaLnBrk="0">
                <a:lnSpc>
                  <a:spcPts val="2370"/>
                </a:lnSpc>
                <a:spcBef>
                  <a:spcPts val="5"/>
                </a:spcBef>
              </a:pPr>
              <a:r>
                <a:rPr sz="2700" b="1" kern="0" spc="0" baseline="-400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04</a:t>
              </a:r>
              <a:r>
                <a:rPr sz="1700" b="1" kern="0" spc="14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   </a:t>
              </a:r>
              <a:r>
                <a:rPr sz="2700" b="1" kern="0" spc="0" baseline="400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选择幼儿园</a:t>
              </a:r>
              <a:endParaRPr sz="2700" baseline="40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6" name="textbox 166"/>
            <p:cNvSpPr/>
            <p:nvPr/>
          </p:nvSpPr>
          <p:spPr>
            <a:xfrm>
              <a:off x="2128723" y="2177922"/>
              <a:ext cx="1961514" cy="64452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30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indent="-635" algn="l" rtl="0" eaLnBrk="0">
                <a:lnSpc>
                  <a:spcPct val="121000"/>
                </a:lnSpc>
              </a:pPr>
              <a:r>
                <a:rPr sz="1700" b="1" kern="0" spc="9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点击“我要报名”</a:t>
              </a:r>
              <a:r>
                <a:rPr sz="1700" b="1" kern="0" spc="7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选择县(市)区</a:t>
              </a:r>
              <a:endParaRPr sz="17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68" name="textbox 168"/>
            <p:cNvSpPr/>
            <p:nvPr/>
          </p:nvSpPr>
          <p:spPr>
            <a:xfrm>
              <a:off x="693407" y="1268171"/>
              <a:ext cx="1570989" cy="45910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5725" indent="104140" algn="l" rtl="0" eaLnBrk="0">
                <a:lnSpc>
                  <a:spcPct val="98000"/>
                </a:lnSpc>
              </a:pPr>
              <a:r>
                <a:rPr sz="1700" b="1" kern="0" spc="9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进入报名入口</a:t>
              </a:r>
              <a:r>
                <a:rPr sz="1200" b="1" kern="0" spc="-3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（e福州 或 闽政</a:t>
              </a:r>
              <a:r>
                <a:rPr sz="1200" b="1" kern="0" spc="-40" dirty="0">
                  <a:solidFill>
                    <a:srgbClr val="606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通）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170" name="textbox 170"/>
            <p:cNvSpPr/>
            <p:nvPr/>
          </p:nvSpPr>
          <p:spPr>
            <a:xfrm>
              <a:off x="1548637" y="2337892"/>
              <a:ext cx="321309" cy="326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2370"/>
                </a:lnSpc>
              </a:pPr>
              <a:r>
                <a:rPr sz="1700" b="1" kern="0" spc="-3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02</a:t>
              </a:r>
              <a:endParaRPr sz="1700" dirty="0">
                <a:latin typeface="Verdana" panose="020B0604030504040204"/>
                <a:ea typeface="Verdana" panose="020B0604030504040204"/>
                <a:cs typeface="Verdana" panose="020B0604030504040204"/>
              </a:endParaRPr>
            </a:p>
          </p:txBody>
        </p:sp>
        <p:sp>
          <p:nvSpPr>
            <p:cNvPr id="172" name="textbox 172"/>
            <p:cNvSpPr/>
            <p:nvPr/>
          </p:nvSpPr>
          <p:spPr>
            <a:xfrm>
              <a:off x="179578" y="1312367"/>
              <a:ext cx="321309" cy="32639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ts val="2370"/>
                </a:lnSpc>
              </a:pPr>
              <a:r>
                <a:rPr sz="1700" b="1" kern="0" spc="-30" dirty="0">
                  <a:solidFill>
                    <a:srgbClr val="FFFFFF">
                      <a:alpha val="100000"/>
                    </a:srgbClr>
                  </a:solidFill>
                  <a:latin typeface="Verdana" panose="020B0604030504040204"/>
                  <a:ea typeface="Verdana" panose="020B0604030504040204"/>
                  <a:cs typeface="Verdana" panose="020B0604030504040204"/>
                </a:rPr>
                <a:t>01</a:t>
              </a:r>
              <a:endParaRPr sz="1700" dirty="0">
                <a:latin typeface="Verdana" panose="020B0604030504040204"/>
                <a:ea typeface="Verdana" panose="020B0604030504040204"/>
                <a:cs typeface="Verdana" panose="020B0604030504040204"/>
              </a:endParaRPr>
            </a:p>
          </p:txBody>
        </p:sp>
      </p:grpSp>
      <p:pic>
        <p:nvPicPr>
          <p:cNvPr id="174" name="picture 17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03694" y="964565"/>
            <a:ext cx="657403" cy="519467"/>
          </a:xfrm>
          <a:prstGeom prst="rect">
            <a:avLst/>
          </a:prstGeom>
        </p:spPr>
      </p:pic>
      <p:sp>
        <p:nvSpPr>
          <p:cNvPr id="176" name="textbox 176"/>
          <p:cNvSpPr/>
          <p:nvPr/>
        </p:nvSpPr>
        <p:spPr>
          <a:xfrm>
            <a:off x="1032052" y="187909"/>
            <a:ext cx="7752080" cy="12287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7000"/>
              </a:lnSpc>
            </a:pPr>
            <a:r>
              <a:rPr sz="2300" kern="0" spc="8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幼儿园报名操作步骤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16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17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6000"/>
              </a:lnSpc>
            </a:pPr>
            <a:endParaRPr sz="4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ts val="2370"/>
              </a:lnSpc>
              <a:spcBef>
                <a:spcPts val="0"/>
              </a:spcBef>
            </a:pPr>
            <a:r>
              <a:rPr sz="1700" b="1" kern="0" spc="50" dirty="0">
                <a:solidFill>
                  <a:srgbClr val="FFFFFF">
                    <a:alpha val="100000"/>
                  </a:srgbClr>
                </a:solidFill>
                <a:latin typeface="Verdana" panose="020B0604030504040204"/>
                <a:ea typeface="Verdana" panose="020B0604030504040204"/>
                <a:cs typeface="Verdana" panose="020B0604030504040204"/>
              </a:rPr>
              <a:t>07</a:t>
            </a:r>
            <a:r>
              <a:rPr sz="1700" b="1" kern="0" spc="230" dirty="0">
                <a:solidFill>
                  <a:srgbClr val="FFFFFF">
                    <a:alpha val="100000"/>
                  </a:srgbClr>
                </a:solidFill>
                <a:latin typeface="Verdana" panose="020B0604030504040204"/>
                <a:ea typeface="Verdana" panose="020B0604030504040204"/>
                <a:cs typeface="Verdana" panose="020B0604030504040204"/>
              </a:rPr>
              <a:t>  </a:t>
            </a:r>
            <a:r>
              <a:rPr sz="1700" b="1" kern="0" spc="5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报名信息管理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picture 17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180" name="picture 18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276600" y="1132332"/>
            <a:ext cx="2789643" cy="3816095"/>
          </a:xfrm>
          <a:prstGeom prst="rect">
            <a:avLst/>
          </a:prstGeom>
        </p:spPr>
      </p:pic>
      <p:pic>
        <p:nvPicPr>
          <p:cNvPr id="182" name="picture 18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300215" y="771144"/>
            <a:ext cx="2129027" cy="4113275"/>
          </a:xfrm>
          <a:prstGeom prst="rect">
            <a:avLst/>
          </a:prstGeom>
        </p:spPr>
      </p:pic>
      <p:pic>
        <p:nvPicPr>
          <p:cNvPr id="184" name="picture 1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512063" y="1025651"/>
            <a:ext cx="1886711" cy="3867911"/>
          </a:xfrm>
          <a:prstGeom prst="rect">
            <a:avLst/>
          </a:prstGeom>
        </p:spPr>
      </p:pic>
      <p:sp>
        <p:nvSpPr>
          <p:cNvPr id="186" name="textbox 186"/>
          <p:cNvSpPr/>
          <p:nvPr/>
        </p:nvSpPr>
        <p:spPr>
          <a:xfrm>
            <a:off x="1137783" y="194626"/>
            <a:ext cx="5107940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05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报名操作步骤之一：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进入报名入口</a:t>
            </a:r>
            <a:r>
              <a:rPr sz="1500"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（e福州</a:t>
            </a: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sz="1500"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-方式一）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8" name="textbox 188"/>
          <p:cNvSpPr/>
          <p:nvPr/>
        </p:nvSpPr>
        <p:spPr>
          <a:xfrm>
            <a:off x="3357879" y="652043"/>
            <a:ext cx="1857375" cy="365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、找到【文化教育】，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22225" algn="l" rtl="0" eaLnBrk="0">
              <a:lnSpc>
                <a:spcPct val="86000"/>
              </a:lnSpc>
              <a:spcBef>
                <a:spcPts val="200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点击【教育公共服务】图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标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90" name="textbox 190"/>
          <p:cNvSpPr/>
          <p:nvPr/>
        </p:nvSpPr>
        <p:spPr>
          <a:xfrm>
            <a:off x="596874" y="749198"/>
            <a:ext cx="2668904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、打开并登录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福州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点击‘全部</a:t>
            </a:r>
            <a:r>
              <a:rPr sz="1200" kern="0" spc="-37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’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92" name="picture 19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2405379" y="2772321"/>
            <a:ext cx="780504" cy="40054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picture 19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196" name="picture 1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755904" y="1132332"/>
            <a:ext cx="4792979" cy="3846575"/>
          </a:xfrm>
          <a:prstGeom prst="rect">
            <a:avLst/>
          </a:prstGeom>
        </p:spPr>
      </p:pic>
      <p:pic>
        <p:nvPicPr>
          <p:cNvPr id="198" name="picture 19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5806503" y="1203960"/>
            <a:ext cx="2624263" cy="3846575"/>
          </a:xfrm>
          <a:prstGeom prst="rect">
            <a:avLst/>
          </a:prstGeom>
        </p:spPr>
      </p:pic>
      <p:sp>
        <p:nvSpPr>
          <p:cNvPr id="200" name="textbox 200"/>
          <p:cNvSpPr/>
          <p:nvPr/>
        </p:nvSpPr>
        <p:spPr>
          <a:xfrm>
            <a:off x="1053328" y="194626"/>
            <a:ext cx="5107940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05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报名操作步骤之一：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进入报名入口</a:t>
            </a:r>
            <a:r>
              <a:rPr sz="1500"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（e福州</a:t>
            </a: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sz="1500"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-方式一）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2" name="textbox 202"/>
          <p:cNvSpPr/>
          <p:nvPr/>
        </p:nvSpPr>
        <p:spPr>
          <a:xfrm>
            <a:off x="335534" y="746658"/>
            <a:ext cx="2592070" cy="36004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46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93000"/>
              </a:lnSpc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3</a:t>
            </a:r>
            <a:r>
              <a:rPr sz="1200" b="1" kern="0" spc="-18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、进入“教育管理公共服务平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台</a:t>
            </a:r>
            <a:r>
              <a:rPr sz="1200" kern="0" spc="-39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”，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在【教育专区】中找到【榕教之窗</a:t>
            </a: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】，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4" name="textbox 204"/>
          <p:cNvSpPr/>
          <p:nvPr/>
        </p:nvSpPr>
        <p:spPr>
          <a:xfrm>
            <a:off x="6457670" y="746023"/>
            <a:ext cx="1628775" cy="360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5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22250" indent="-210185" algn="l" rtl="0" eaLnBrk="0">
              <a:lnSpc>
                <a:spcPct val="93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5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、点击【幼儿园招生】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进入幼儿园报名页面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6" name="textbox 206"/>
          <p:cNvSpPr/>
          <p:nvPr/>
        </p:nvSpPr>
        <p:spPr>
          <a:xfrm>
            <a:off x="343915" y="1111783"/>
            <a:ext cx="2434589" cy="18351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点击进入【榕教之窗移动端】页面。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08" name="textbox 208"/>
          <p:cNvSpPr/>
          <p:nvPr/>
        </p:nvSpPr>
        <p:spPr>
          <a:xfrm>
            <a:off x="3789400" y="818413"/>
            <a:ext cx="1479550" cy="1828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1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4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、点击【榕教招生】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" name="picture 21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212" name="picture 2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6804659" y="844296"/>
            <a:ext cx="1984247" cy="3846575"/>
          </a:xfrm>
          <a:prstGeom prst="rect">
            <a:avLst/>
          </a:prstGeom>
        </p:spPr>
      </p:pic>
      <p:pic>
        <p:nvPicPr>
          <p:cNvPr id="214" name="picture 2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67868" y="1159764"/>
            <a:ext cx="1767839" cy="3735323"/>
          </a:xfrm>
          <a:prstGeom prst="rect">
            <a:avLst/>
          </a:prstGeom>
        </p:spPr>
      </p:pic>
      <p:pic>
        <p:nvPicPr>
          <p:cNvPr id="216" name="picture 2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3348228" y="1563623"/>
            <a:ext cx="2598420" cy="2503932"/>
          </a:xfrm>
          <a:prstGeom prst="rect">
            <a:avLst/>
          </a:prstGeom>
        </p:spPr>
      </p:pic>
      <p:sp>
        <p:nvSpPr>
          <p:cNvPr id="218" name="textbox 218"/>
          <p:cNvSpPr/>
          <p:nvPr/>
        </p:nvSpPr>
        <p:spPr>
          <a:xfrm>
            <a:off x="1053328" y="194626"/>
            <a:ext cx="5107940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05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报名操作步骤之一：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进入报名入口</a:t>
            </a:r>
            <a:r>
              <a:rPr sz="1500"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（e福州</a:t>
            </a: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sz="1500" b="1" kern="0" spc="9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-方式二）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0" name="textbox 220"/>
          <p:cNvSpPr/>
          <p:nvPr/>
        </p:nvSpPr>
        <p:spPr>
          <a:xfrm>
            <a:off x="480898" y="765708"/>
            <a:ext cx="4199890" cy="18668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使用</a:t>
            </a:r>
            <a:r>
              <a:rPr sz="1200" b="1" kern="0" spc="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e</a:t>
            </a:r>
            <a:r>
              <a:rPr sz="1200" b="1" kern="0" spc="0" dirty="0">
                <a:solidFill>
                  <a:srgbClr val="FF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福州</a:t>
            </a:r>
            <a:r>
              <a:rPr sz="1200" b="1" kern="0" spc="0" dirty="0">
                <a:solidFill>
                  <a:srgbClr val="FF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app</a:t>
            </a:r>
            <a:r>
              <a:rPr sz="1200" b="1" kern="0" spc="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扫描下方二维码进入【榕教之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窗】平台进行填报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222" name="picture 2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934075" y="2700566"/>
            <a:ext cx="780504" cy="400545"/>
          </a:xfrm>
          <a:prstGeom prst="rect">
            <a:avLst/>
          </a:prstGeom>
        </p:spPr>
      </p:pic>
      <p:pic>
        <p:nvPicPr>
          <p:cNvPr id="224" name="picture 2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2402839" y="2700566"/>
            <a:ext cx="780504" cy="40054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6" name="picture 22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228" name="picture 2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1978151" y="1418844"/>
            <a:ext cx="5123688" cy="3601211"/>
          </a:xfrm>
          <a:prstGeom prst="rect">
            <a:avLst/>
          </a:prstGeom>
        </p:spPr>
      </p:pic>
      <p:sp>
        <p:nvSpPr>
          <p:cNvPr id="230" name="textbox 230"/>
          <p:cNvSpPr/>
          <p:nvPr/>
        </p:nvSpPr>
        <p:spPr>
          <a:xfrm>
            <a:off x="1053936" y="194626"/>
            <a:ext cx="4493895" cy="29273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2105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预约操作步骤之一：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进入报名入口</a:t>
            </a:r>
            <a:r>
              <a:rPr sz="1500"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（闽政通</a:t>
            </a:r>
            <a:r>
              <a:rPr sz="1500" b="1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app</a:t>
            </a:r>
            <a:r>
              <a:rPr sz="1500" b="1" kern="0" spc="10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32" name="textbox 232"/>
          <p:cNvSpPr/>
          <p:nvPr/>
        </p:nvSpPr>
        <p:spPr>
          <a:xfrm>
            <a:off x="4726304" y="1005738"/>
            <a:ext cx="2975610" cy="3657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</a:pP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、在搜索栏输入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“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幼儿园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”</a:t>
            </a:r>
            <a:r>
              <a:rPr sz="1200" b="1" kern="0" spc="-20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 </a:t>
            </a:r>
            <a:r>
              <a:rPr sz="1200" b="1" kern="0" spc="-5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，点击【搜索】</a:t>
            </a:r>
            <a:r>
              <a:rPr sz="1200" b="1" kern="0" spc="-6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546735" algn="l" rtl="0" eaLnBrk="0">
              <a:lnSpc>
                <a:spcPct val="86000"/>
              </a:lnSpc>
              <a:spcBef>
                <a:spcPts val="195"/>
              </a:spcBef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再点击查找到的【幼儿园报名】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234" name="textbox 234"/>
          <p:cNvSpPr/>
          <p:nvPr/>
        </p:nvSpPr>
        <p:spPr>
          <a:xfrm>
            <a:off x="1925929" y="1005738"/>
            <a:ext cx="1861820" cy="36067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5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396875" indent="-384175" algn="l" rtl="0" eaLnBrk="0">
              <a:lnSpc>
                <a:spcPct val="92000"/>
              </a:lnSpc>
            </a:pP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、打开并登录闽政通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a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pp</a:t>
            </a:r>
            <a:r>
              <a:rPr sz="1200" b="1" kern="0" spc="-3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，</a:t>
            </a:r>
            <a:r>
              <a:rPr sz="1200" b="1" kern="0" spc="-2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点击【搜索服务】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23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0" name="group 30"/>
          <p:cNvGrpSpPr/>
          <p:nvPr/>
        </p:nvGrpSpPr>
        <p:grpSpPr>
          <a:xfrm rot="21600000">
            <a:off x="4058952" y="1050831"/>
            <a:ext cx="4798027" cy="3670189"/>
            <a:chOff x="0" y="0"/>
            <a:chExt cx="4798027" cy="3670189"/>
          </a:xfrm>
        </p:grpSpPr>
        <p:pic>
          <p:nvPicPr>
            <p:cNvPr id="238" name="picture 23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798027" cy="3670189"/>
            </a:xfrm>
            <a:prstGeom prst="rect">
              <a:avLst/>
            </a:prstGeom>
          </p:spPr>
        </p:pic>
        <p:sp>
          <p:nvSpPr>
            <p:cNvPr id="240" name="textbox 240"/>
            <p:cNvSpPr/>
            <p:nvPr/>
          </p:nvSpPr>
          <p:spPr>
            <a:xfrm>
              <a:off x="-12700" y="-12700"/>
              <a:ext cx="4823459" cy="371347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6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2204085" algn="l" rtl="0" eaLnBrk="0">
                <a:lnSpc>
                  <a:spcPct val="87000"/>
                </a:lnSpc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请选择辖区：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214880" algn="l" rtl="0" eaLnBrk="0">
                <a:lnSpc>
                  <a:spcPts val="1550"/>
                </a:lnSpc>
                <a:spcBef>
                  <a:spcPts val="535"/>
                </a:spcBef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1.适龄儿童按户口选择辖区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2202815" indent="5715" algn="l" rtl="0" eaLnBrk="0">
                <a:lnSpc>
                  <a:spcPct val="135000"/>
                </a:lnSpc>
                <a:spcBef>
                  <a:spcPts val="150"/>
                </a:spcBef>
              </a:pP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2.辖区外户口适龄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儿童按父母的居住</a:t>
              </a: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证/往来大陆通行证/台湾居民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居住证</a:t>
              </a:r>
              <a:r>
                <a:rPr sz="1200" kern="0" spc="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</a:t>
              </a: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选择辖区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42" name="picture 24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446976" y="1109750"/>
            <a:ext cx="3120263" cy="3148026"/>
          </a:xfrm>
          <a:prstGeom prst="rect">
            <a:avLst/>
          </a:prstGeom>
        </p:spPr>
      </p:pic>
      <p:sp>
        <p:nvSpPr>
          <p:cNvPr id="244" name="textbox 244"/>
          <p:cNvSpPr/>
          <p:nvPr/>
        </p:nvSpPr>
        <p:spPr>
          <a:xfrm>
            <a:off x="1053328" y="237164"/>
            <a:ext cx="4492625" cy="69215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7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报名操作步骤之二：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点击“我要报名”、</a:t>
            </a:r>
            <a:r>
              <a:rPr sz="1500" b="1" kern="0" spc="-28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选择辖区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75895" algn="l" rtl="0" eaLnBrk="0">
              <a:lnSpc>
                <a:spcPts val="3670"/>
              </a:lnSpc>
            </a:pP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1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、点击【我要报名】</a:t>
            </a:r>
            <a:r>
              <a:rPr sz="1200" kern="0" spc="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                   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Arial" panose="020B0604020202020204"/>
                <a:ea typeface="Arial" panose="020B0604020202020204"/>
                <a:cs typeface="Arial" panose="020B0604020202020204"/>
              </a:rPr>
              <a:t>2</a:t>
            </a:r>
            <a:r>
              <a:rPr sz="1200" b="1" kern="0" spc="-10" dirty="0">
                <a:solidFill>
                  <a:srgbClr val="000000">
                    <a:alpha val="10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、选择辖区</a:t>
            </a:r>
            <a:endParaRPr sz="1200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2" name="group 32"/>
          <p:cNvGrpSpPr/>
          <p:nvPr/>
        </p:nvGrpSpPr>
        <p:grpSpPr>
          <a:xfrm rot="21600000">
            <a:off x="2843783" y="844295"/>
            <a:ext cx="2506980" cy="4091940"/>
            <a:chOff x="0" y="0"/>
            <a:chExt cx="2506980" cy="4091940"/>
          </a:xfrm>
        </p:grpSpPr>
        <p:pic>
          <p:nvPicPr>
            <p:cNvPr id="248" name="picture 24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2506980" cy="4091940"/>
            </a:xfrm>
            <a:prstGeom prst="rect">
              <a:avLst/>
            </a:prstGeom>
          </p:spPr>
        </p:pic>
        <p:sp>
          <p:nvSpPr>
            <p:cNvPr id="250" name="textbox 250"/>
            <p:cNvSpPr/>
            <p:nvPr/>
          </p:nvSpPr>
          <p:spPr>
            <a:xfrm>
              <a:off x="-12700" y="-12700"/>
              <a:ext cx="2533014" cy="412686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1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899795" algn="l" rtl="0" eaLnBrk="0">
                <a:lnSpc>
                  <a:spcPct val="86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可下载查看各辖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907415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2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区招生政策文件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pic>
        <p:nvPicPr>
          <p:cNvPr id="252" name="picture 25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2888287" y="4402873"/>
            <a:ext cx="3085131" cy="606712"/>
          </a:xfrm>
          <a:prstGeom prst="rect">
            <a:avLst/>
          </a:prstGeom>
        </p:spPr>
      </p:pic>
      <p:sp>
        <p:nvSpPr>
          <p:cNvPr id="254" name="textbox 254"/>
          <p:cNvSpPr/>
          <p:nvPr/>
        </p:nvSpPr>
        <p:spPr>
          <a:xfrm>
            <a:off x="1053328" y="237367"/>
            <a:ext cx="30702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9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报名操作步骤之三：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招生引导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picture 25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34" name="group 34"/>
          <p:cNvGrpSpPr/>
          <p:nvPr/>
        </p:nvGrpSpPr>
        <p:grpSpPr>
          <a:xfrm rot="21600000">
            <a:off x="2608579" y="703993"/>
            <a:ext cx="4345939" cy="4376084"/>
            <a:chOff x="0" y="0"/>
            <a:chExt cx="4345939" cy="4376084"/>
          </a:xfrm>
        </p:grpSpPr>
        <p:pic>
          <p:nvPicPr>
            <p:cNvPr id="258" name="picture 258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4345939" cy="4376084"/>
            </a:xfrm>
            <a:prstGeom prst="rect">
              <a:avLst/>
            </a:prstGeom>
          </p:spPr>
        </p:pic>
        <p:sp>
          <p:nvSpPr>
            <p:cNvPr id="260" name="textbox 260"/>
            <p:cNvSpPr/>
            <p:nvPr/>
          </p:nvSpPr>
          <p:spPr>
            <a:xfrm>
              <a:off x="2403728" y="2100623"/>
              <a:ext cx="1700529" cy="14611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651" rIns="0" bIns="0"/>
            <a:lstStyle/>
            <a:p>
              <a:pPr marL="96520" indent="-83820" algn="l" rtl="0" eaLnBrk="0">
                <a:lnSpc>
                  <a:spcPct val="128000"/>
                </a:lnSpc>
                <a:spcBef>
                  <a:spcPts val="5"/>
                </a:spcBef>
              </a:pP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找到要报名的幼儿园点击</a:t>
              </a:r>
              <a:r>
                <a:rPr sz="1100" kern="0" spc="-3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【报名】。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ct val="136000"/>
                </a:lnSpc>
                <a:spcBef>
                  <a:spcPts val="30"/>
                </a:spcBef>
              </a:pPr>
              <a:r>
                <a:rPr sz="1200" kern="0" spc="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注：7月11日9:00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起，家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长可在此查看幼儿园是否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有剩余学位，尚未被录取</a:t>
              </a:r>
              <a:r>
                <a:rPr sz="1200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的可线下前往报名。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2" name="textbox 262"/>
            <p:cNvSpPr/>
            <p:nvPr/>
          </p:nvSpPr>
          <p:spPr>
            <a:xfrm>
              <a:off x="3124580" y="174668"/>
              <a:ext cx="1090294" cy="4381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3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点击切换根据所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2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属街道查询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4" name="textbox 264"/>
            <p:cNvSpPr/>
            <p:nvPr/>
          </p:nvSpPr>
          <p:spPr>
            <a:xfrm>
              <a:off x="604418" y="174516"/>
              <a:ext cx="1090294" cy="438784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7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输入园所名称查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询幼儿园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66" name="textbox 266"/>
            <p:cNvSpPr/>
            <p:nvPr/>
          </p:nvSpPr>
          <p:spPr>
            <a:xfrm>
              <a:off x="99923" y="3374433"/>
              <a:ext cx="1057910" cy="4292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4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335" algn="l" rtl="0" eaLnBrk="0">
                <a:lnSpc>
                  <a:spcPct val="82000"/>
                </a:lnSpc>
              </a:pPr>
              <a:r>
                <a:rPr sz="1200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可点击查看幼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r" rtl="0" eaLnBrk="0">
                <a:lnSpc>
                  <a:spcPts val="1995"/>
                </a:lnSpc>
              </a:pPr>
              <a:r>
                <a:rPr sz="1100" kern="0" spc="-3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儿园招生公告。</a:t>
              </a:r>
              <a:endParaRPr sz="11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68" name="textbox 268"/>
          <p:cNvSpPr/>
          <p:nvPr/>
        </p:nvSpPr>
        <p:spPr>
          <a:xfrm>
            <a:off x="1007290" y="231476"/>
            <a:ext cx="28670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报名操作步骤之四：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择幼儿园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" name="picture 27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272" name="picture 2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251459" y="699515"/>
            <a:ext cx="6278880" cy="4399788"/>
          </a:xfrm>
          <a:prstGeom prst="rect">
            <a:avLst/>
          </a:prstGeom>
        </p:spPr>
      </p:pic>
      <p:grpSp>
        <p:nvGrpSpPr>
          <p:cNvPr id="36" name="group 36"/>
          <p:cNvGrpSpPr/>
          <p:nvPr/>
        </p:nvGrpSpPr>
        <p:grpSpPr>
          <a:xfrm rot="21600000">
            <a:off x="6735806" y="624752"/>
            <a:ext cx="2257063" cy="4287680"/>
            <a:chOff x="0" y="0"/>
            <a:chExt cx="2257063" cy="4287680"/>
          </a:xfrm>
        </p:grpSpPr>
        <p:pic>
          <p:nvPicPr>
            <p:cNvPr id="274" name="picture 27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257063" cy="4287680"/>
            </a:xfrm>
            <a:prstGeom prst="rect">
              <a:avLst/>
            </a:prstGeom>
          </p:spPr>
        </p:pic>
        <p:sp>
          <p:nvSpPr>
            <p:cNvPr id="276" name="textbox 276"/>
            <p:cNvSpPr/>
            <p:nvPr/>
          </p:nvSpPr>
          <p:spPr>
            <a:xfrm>
              <a:off x="509258" y="3063232"/>
              <a:ext cx="1656714" cy="73405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85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8000"/>
                </a:lnSpc>
              </a:pPr>
              <a:r>
                <a:rPr sz="1500" kern="0" spc="9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所有信息确认无误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700" algn="l" rtl="0" eaLnBrk="0">
                <a:lnSpc>
                  <a:spcPts val="2060"/>
                </a:lnSpc>
                <a:spcBef>
                  <a:spcPts val="115"/>
                </a:spcBef>
              </a:pPr>
              <a:r>
                <a:rPr sz="1500" kern="0" spc="8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后点击【提交】，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319405" algn="l" rtl="0" eaLnBrk="0">
                <a:lnSpc>
                  <a:spcPct val="88000"/>
                </a:lnSpc>
                <a:spcBef>
                  <a:spcPts val="235"/>
                </a:spcBef>
              </a:pPr>
              <a:r>
                <a:rPr sz="1500" kern="0" spc="70" dirty="0">
                  <a:solidFill>
                    <a:srgbClr val="00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完成报名。</a:t>
              </a:r>
              <a:endParaRPr sz="15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278" name="textbox 278"/>
            <p:cNvSpPr/>
            <p:nvPr/>
          </p:nvSpPr>
          <p:spPr>
            <a:xfrm>
              <a:off x="941419" y="1654262"/>
              <a:ext cx="1090294" cy="439419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7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按照实际情况选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4000"/>
                </a:lnSpc>
              </a:pPr>
              <a:endParaRPr sz="6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" algn="l" rtl="0" eaLnBrk="0">
                <a:lnSpc>
                  <a:spcPct val="87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择，并填写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280" name="textbox 280"/>
          <p:cNvSpPr/>
          <p:nvPr/>
        </p:nvSpPr>
        <p:spPr>
          <a:xfrm>
            <a:off x="2566593" y="1976983"/>
            <a:ext cx="1671320" cy="2732404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marL="25400" indent="-1270" algn="l" rtl="0" eaLnBrk="0">
              <a:lnSpc>
                <a:spcPct val="126000"/>
              </a:lnSpc>
              <a:spcBef>
                <a:spcPts val="0"/>
              </a:spcBef>
            </a:pPr>
            <a:r>
              <a:rPr sz="12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1、请按照户口簿上的</a:t>
            </a:r>
            <a:r>
              <a:rPr sz="12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2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内容输入；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5715" algn="l" rtl="0" eaLnBrk="0">
              <a:lnSpc>
                <a:spcPct val="138000"/>
              </a:lnSpc>
              <a:spcBef>
                <a:spcPts val="55"/>
              </a:spcBef>
            </a:pPr>
            <a:r>
              <a:rPr sz="12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2、港、澳、台和其他</a:t>
            </a:r>
            <a:r>
              <a:rPr sz="1200" kern="0" spc="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r>
              <a:rPr sz="12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护照适龄儿童身份证件</a:t>
            </a:r>
            <a:r>
              <a:rPr sz="12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类型根据下拉菜单对应</a:t>
            </a:r>
            <a:r>
              <a:rPr sz="1200" kern="0" spc="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200" kern="0" spc="-10" dirty="0">
                <a:solidFill>
                  <a:srgbClr val="FF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选择。</a:t>
            </a:r>
            <a:endParaRPr sz="12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0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r" rtl="0" eaLnBrk="0">
              <a:lnSpc>
                <a:spcPct val="86000"/>
              </a:lnSpc>
              <a:spcBef>
                <a:spcPts val="310"/>
              </a:spcBef>
            </a:pPr>
            <a:r>
              <a:rPr sz="1000" b="1" kern="0" spc="30" dirty="0">
                <a:solidFill>
                  <a:srgbClr val="2492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每个幼儿园需填报的信息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206375" algn="l" rtl="0" eaLnBrk="0">
              <a:lnSpc>
                <a:spcPct val="170000"/>
              </a:lnSpc>
              <a:spcBef>
                <a:spcPts val="20"/>
              </a:spcBef>
            </a:pPr>
            <a:r>
              <a:rPr sz="1000" b="1" kern="0" spc="40" dirty="0">
                <a:solidFill>
                  <a:srgbClr val="2492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不一定相同，根据表</a:t>
            </a:r>
            <a:r>
              <a:rPr sz="1000" b="1" kern="0" spc="30" dirty="0">
                <a:solidFill>
                  <a:srgbClr val="2492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单要</a:t>
            </a:r>
            <a:r>
              <a:rPr sz="1000" b="1" kern="0" spc="30" dirty="0">
                <a:solidFill>
                  <a:srgbClr val="24923B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求填写所需信息。</a:t>
            </a:r>
            <a:endParaRPr sz="10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2" name="textbox 282"/>
          <p:cNvSpPr/>
          <p:nvPr/>
        </p:nvSpPr>
        <p:spPr>
          <a:xfrm>
            <a:off x="1007290" y="231882"/>
            <a:ext cx="3070225" cy="226059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78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报名操作步骤之五：</a:t>
            </a:r>
            <a:r>
              <a:rPr sz="1500" b="1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填写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报名信息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284" name="table 284"/>
          <p:cNvGraphicFramePr>
            <a:graphicFrameLocks noGrp="1"/>
          </p:cNvGraphicFramePr>
          <p:nvPr/>
        </p:nvGraphicFramePr>
        <p:xfrm>
          <a:off x="4783137" y="2819717"/>
          <a:ext cx="1528445" cy="230504"/>
        </p:xfrm>
        <a:graphic>
          <a:graphicData uri="http://schemas.openxmlformats.org/drawingml/2006/table">
            <a:tbl>
              <a:tblPr/>
              <a:tblGrid>
                <a:gridCol w="1528445"/>
              </a:tblGrid>
              <a:tr h="22097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29000"/>
                        </a:lnSpc>
                      </a:pPr>
                      <a:endParaRPr sz="300" dirty="0">
                        <a:latin typeface="Arial" panose="020B0604020202020204"/>
                        <a:ea typeface="Arial" panose="020B0604020202020204"/>
                        <a:cs typeface="Arial" panose="020B0604020202020204"/>
                      </a:endParaRPr>
                    </a:p>
                    <a:p>
                      <a:pPr marL="99695" algn="l" rtl="0" eaLnBrk="0">
                        <a:lnSpc>
                          <a:spcPct val="86000"/>
                        </a:lnSpc>
                      </a:pPr>
                      <a:r>
                        <a:rPr sz="800" kern="0" spc="-1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选择‘是</a:t>
                      </a:r>
                      <a:r>
                        <a:rPr sz="800" kern="0" spc="-30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 </a:t>
                      </a:r>
                      <a:r>
                        <a:rPr sz="800" kern="0" spc="-1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’需要填写以下信</a:t>
                      </a:r>
                      <a:r>
                        <a:rPr sz="800" kern="0" spc="-20" dirty="0">
                          <a:solidFill>
                            <a:srgbClr val="FF0000">
                              <a:alpha val="100000"/>
                            </a:srgbClr>
                          </a:solidFill>
                          <a:latin typeface="宋体" panose="02010600030101010101" pitchFamily="2" charset="-122"/>
                          <a:ea typeface="宋体" panose="02010600030101010101" pitchFamily="2" charset="-122"/>
                          <a:cs typeface="宋体" panose="02010600030101010101" pitchFamily="2" charset="-122"/>
                        </a:rPr>
                        <a:t>息</a:t>
                      </a:r>
                      <a:endParaRPr sz="800" dirty="0">
                        <a:latin typeface="宋体" panose="02010600030101010101" pitchFamily="2" charset="-122"/>
                        <a:ea typeface="宋体" panose="02010600030101010101" pitchFamily="2" charset="-122"/>
                        <a:cs typeface="宋体" panose="02010600030101010101" pitchFamily="2" charset="-122"/>
                      </a:endParaRPr>
                    </a:p>
                  </a:txBody>
                  <a:tcPr marL="0" marR="0" marT="0" marB="0" vert="horz">
                    <a:lnL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286" name="picture 28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600000">
            <a:off x="1406651" y="1630679"/>
            <a:ext cx="1274063" cy="220979"/>
          </a:xfrm>
          <a:prstGeom prst="rect">
            <a:avLst/>
          </a:prstGeom>
        </p:spPr>
      </p:pic>
      <p:pic>
        <p:nvPicPr>
          <p:cNvPr id="288" name="picture 2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5076190" y="3040494"/>
            <a:ext cx="260489" cy="2088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0" name="picture 29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sp>
        <p:nvSpPr>
          <p:cNvPr id="292" name="textbox 292"/>
          <p:cNvSpPr/>
          <p:nvPr/>
        </p:nvSpPr>
        <p:spPr>
          <a:xfrm>
            <a:off x="4130797" y="762803"/>
            <a:ext cx="4585970" cy="407606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4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05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838450" algn="l" rtl="0" eaLnBrk="0">
              <a:lnSpc>
                <a:spcPct val="86000"/>
              </a:lnSpc>
              <a:spcBef>
                <a:spcPts val="0"/>
              </a:spcBef>
              <a:tabLst>
                <a:tab pos="2846705" algn="l"/>
              </a:tabLst>
            </a:pPr>
            <a:r>
              <a:rPr sz="17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</a:t>
            </a:r>
            <a:r>
              <a:rPr sz="1700" kern="0" spc="-1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进入查看报名信息  </a:t>
            </a:r>
            <a:endParaRPr sz="17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294" name="picture 29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4143497" y="775503"/>
            <a:ext cx="2835156" cy="4027306"/>
          </a:xfrm>
          <a:prstGeom prst="rect">
            <a:avLst/>
          </a:prstGeom>
        </p:spPr>
      </p:pic>
      <p:grpSp>
        <p:nvGrpSpPr>
          <p:cNvPr id="38" name="group 38"/>
          <p:cNvGrpSpPr/>
          <p:nvPr/>
        </p:nvGrpSpPr>
        <p:grpSpPr>
          <a:xfrm rot="21600000">
            <a:off x="373735" y="894820"/>
            <a:ext cx="2841269" cy="2690389"/>
            <a:chOff x="0" y="0"/>
            <a:chExt cx="2841269" cy="2690389"/>
          </a:xfrm>
        </p:grpSpPr>
        <p:pic>
          <p:nvPicPr>
            <p:cNvPr id="296" name="picture 29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841269" cy="2690389"/>
            </a:xfrm>
            <a:prstGeom prst="rect">
              <a:avLst/>
            </a:prstGeom>
          </p:spPr>
        </p:pic>
        <p:sp>
          <p:nvSpPr>
            <p:cNvPr id="298" name="textbox 298"/>
            <p:cNvSpPr/>
            <p:nvPr/>
          </p:nvSpPr>
          <p:spPr>
            <a:xfrm>
              <a:off x="-12700" y="-12700"/>
              <a:ext cx="2867025" cy="271589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2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3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352550" algn="l" rtl="0" eaLnBrk="0">
                <a:lnSpc>
                  <a:spcPct val="82000"/>
                </a:lnSpc>
                <a:spcBef>
                  <a:spcPts val="5"/>
                </a:spcBef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点击‘确认提交’完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351915" algn="l" rtl="0" eaLnBrk="0">
                <a:lnSpc>
                  <a:spcPts val="1990"/>
                </a:lnSpc>
              </a:pPr>
              <a:r>
                <a:rPr sz="1200" b="1" kern="0" spc="-10" dirty="0">
                  <a:solidFill>
                    <a:srgbClr val="FF000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成报名</a:t>
              </a:r>
              <a:endParaRPr sz="12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00" name="textbox 300"/>
          <p:cNvSpPr/>
          <p:nvPr/>
        </p:nvSpPr>
        <p:spPr>
          <a:xfrm>
            <a:off x="1007898" y="232084"/>
            <a:ext cx="2663189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预约操作步骤之六：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完成报名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2" name="picture 3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pic>
        <p:nvPicPr>
          <p:cNvPr id="304" name="picture 30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1600000">
            <a:off x="3087624" y="915924"/>
            <a:ext cx="3587495" cy="3732275"/>
          </a:xfrm>
          <a:prstGeom prst="rect">
            <a:avLst/>
          </a:prstGeom>
        </p:spPr>
      </p:pic>
      <p:sp>
        <p:nvSpPr>
          <p:cNvPr id="306" name="textbox 306"/>
          <p:cNvSpPr/>
          <p:nvPr/>
        </p:nvSpPr>
        <p:spPr>
          <a:xfrm>
            <a:off x="620452" y="735703"/>
            <a:ext cx="2522854" cy="406082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2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276225" algn="l" rtl="0" eaLnBrk="0">
              <a:lnSpc>
                <a:spcPct val="87000"/>
              </a:lnSpc>
            </a:pP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进入“榕教之窗”点击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109855" algn="l" rtl="0" eaLnBrk="0">
              <a:lnSpc>
                <a:spcPct val="149000"/>
              </a:lnSpc>
              <a:spcBef>
                <a:spcPts val="140"/>
              </a:spcBef>
            </a:pPr>
            <a:r>
              <a:rPr sz="1400" kern="0" spc="-7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“个人中心”，进入个人中心，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再点击“幼儿园”，找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到报名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的孩子信息，点击“进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入”进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入报名信息管理。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29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6000"/>
              </a:lnSpc>
              <a:spcBef>
                <a:spcPts val="425"/>
              </a:spcBef>
            </a:pPr>
            <a:r>
              <a:rPr sz="1400" b="1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查看：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查看报名信息；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rtl="0" eaLnBrk="0">
              <a:lnSpc>
                <a:spcPct val="131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algn="l" rtl="0" eaLnBrk="0">
              <a:lnSpc>
                <a:spcPct val="132000"/>
              </a:lnSpc>
            </a:pPr>
            <a:endParaRPr sz="10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3000"/>
              </a:lnSpc>
              <a:spcBef>
                <a:spcPts val="425"/>
              </a:spcBef>
            </a:pP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修改：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家长可在‘待审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核’状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12700" indent="635" algn="l" rtl="0" eaLnBrk="0">
              <a:lnSpc>
                <a:spcPct val="152000"/>
              </a:lnSpc>
              <a:spcBef>
                <a:spcPts val="10"/>
              </a:spcBef>
            </a:pP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态下修改填报信息重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新提交</a:t>
            </a:r>
            <a:r>
              <a:rPr sz="14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；</a:t>
            </a:r>
            <a:r>
              <a:rPr sz="1400" b="1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删除：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家长可在‘待审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核’状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态下删除填报信息，删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除后可</a:t>
            </a:r>
            <a:r>
              <a:rPr sz="1400" kern="0" spc="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4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再次填报。</a:t>
            </a:r>
            <a:endParaRPr sz="14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308" name="picture 30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600000">
            <a:off x="6714490" y="915923"/>
            <a:ext cx="2153666" cy="3781044"/>
          </a:xfrm>
          <a:prstGeom prst="rect">
            <a:avLst/>
          </a:prstGeom>
        </p:spPr>
      </p:pic>
      <p:sp>
        <p:nvSpPr>
          <p:cNvPr id="310" name="textbox 310"/>
          <p:cNvSpPr/>
          <p:nvPr/>
        </p:nvSpPr>
        <p:spPr>
          <a:xfrm>
            <a:off x="1007290" y="231882"/>
            <a:ext cx="3070225" cy="226695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4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ct val="88000"/>
              </a:lnSpc>
            </a:pPr>
            <a:r>
              <a:rPr sz="1500" kern="0" spc="10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报名操作步骤之七：报名</a:t>
            </a:r>
            <a:r>
              <a:rPr sz="1500" b="1" kern="0" spc="9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信息管理</a:t>
            </a:r>
            <a:endParaRPr sz="15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picture 3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40" name="group 40"/>
          <p:cNvGrpSpPr/>
          <p:nvPr/>
        </p:nvGrpSpPr>
        <p:grpSpPr>
          <a:xfrm rot="21600000">
            <a:off x="587375" y="748284"/>
            <a:ext cx="7862658" cy="1953640"/>
            <a:chOff x="0" y="0"/>
            <a:chExt cx="7862658" cy="1953640"/>
          </a:xfrm>
        </p:grpSpPr>
        <p:pic>
          <p:nvPicPr>
            <p:cNvPr id="314" name="picture 314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862658" cy="1953640"/>
            </a:xfrm>
            <a:prstGeom prst="rect">
              <a:avLst/>
            </a:prstGeom>
          </p:spPr>
        </p:pic>
        <p:sp>
          <p:nvSpPr>
            <p:cNvPr id="316" name="textbox 316"/>
            <p:cNvSpPr/>
            <p:nvPr/>
          </p:nvSpPr>
          <p:spPr>
            <a:xfrm>
              <a:off x="-12700" y="-12700"/>
              <a:ext cx="7888605" cy="199707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745" algn="l" rtl="0" eaLnBrk="0">
                <a:lnSpc>
                  <a:spcPts val="1815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Q：家长什么时候可以进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行网上报名登记？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3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2395" algn="l" rtl="0" eaLnBrk="0">
                <a:lnSpc>
                  <a:spcPts val="1815"/>
                </a:lnSpc>
                <a:spcBef>
                  <a:spcPts val="430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A：(1)2026年6月22日9:00～6月28日18:00，系统向家长开放网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上报名登记权限，系统开放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20015" algn="l" rtl="0" eaLnBrk="0">
                <a:lnSpc>
                  <a:spcPts val="2360"/>
                </a:lnSpc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时间充足，请家长合理安排报名时间，不用扎堆，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避免造成网络拥堵。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13665" indent="9525" algn="l" rtl="0" eaLnBrk="0">
                <a:lnSpc>
                  <a:spcPct val="147000"/>
                </a:lnSpc>
                <a:spcBef>
                  <a:spcPts val="240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(2)在网上报名登记开放时间内，家长可以修改填报信息后重新提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交，也可以删除填报信息后</a:t>
              </a: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       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再次填报。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2" name="group 42"/>
          <p:cNvGrpSpPr/>
          <p:nvPr/>
        </p:nvGrpSpPr>
        <p:grpSpPr>
          <a:xfrm rot="21600000">
            <a:off x="587375" y="2955036"/>
            <a:ext cx="7862658" cy="1123568"/>
            <a:chOff x="0" y="0"/>
            <a:chExt cx="7862658" cy="1123568"/>
          </a:xfrm>
        </p:grpSpPr>
        <p:pic>
          <p:nvPicPr>
            <p:cNvPr id="318" name="picture 318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7862658" cy="1123568"/>
            </a:xfrm>
            <a:prstGeom prst="rect">
              <a:avLst/>
            </a:prstGeom>
          </p:spPr>
        </p:pic>
        <p:sp>
          <p:nvSpPr>
            <p:cNvPr id="320" name="textbox 320"/>
            <p:cNvSpPr/>
            <p:nvPr/>
          </p:nvSpPr>
          <p:spPr>
            <a:xfrm>
              <a:off x="-12700" y="-12700"/>
              <a:ext cx="7888605" cy="114935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sz="9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9000"/>
                </a:lnSpc>
              </a:pPr>
              <a:endParaRPr sz="1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745" algn="l" rtl="0" eaLnBrk="0">
                <a:lnSpc>
                  <a:spcPts val="1815"/>
                </a:lnSpc>
              </a:pP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Q：网上报名的渠道有哪些？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marL="112395" algn="l" rtl="0" eaLnBrk="0">
                <a:lnSpc>
                  <a:spcPts val="1815"/>
                </a:lnSpc>
                <a:spcBef>
                  <a:spcPts val="126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A：家长进行网上报名登记的官方渠道只有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3个：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17000"/>
                </a:lnSpc>
              </a:pPr>
              <a:endParaRPr sz="5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3825" algn="l" rtl="0" eaLnBrk="0">
                <a:lnSpc>
                  <a:spcPts val="1815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(1)榕教之窗网站：</a:t>
              </a: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  <a:hlinkClick r:id="rId4">
                    <a:extLst>
                      <a:ext uri="{DAF060AB-1E55-43B9-8AAB-6FB025537F2F}">
                        <wpsdc:hlinkClr xmlns:wpsdc="http://www.wps.cn/officeDocument/2017/drawingmlCustomData" val="002060"/>
                        <wpsdc:folHlinkClr xmlns:wpsdc="http://www.wps.cn/officeDocument/2017/drawingmlCustomData" val="002060"/>
                        <wpsdc:hlinkUnderline xmlns:wpsdc="http://www.wps.cn/officeDocument/2017/drawingmlCustomData" val="0"/>
                      </a:ext>
                    </a:extLst>
                  </a:hlinkClick>
                </a:rPr>
                <a:t>https://rjzc.fzedu.pub</a:t>
              </a: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  (2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)“e福州”APP  (3)“闽政通”APP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22" name="textbox 322"/>
          <p:cNvSpPr/>
          <p:nvPr/>
        </p:nvSpPr>
        <p:spPr>
          <a:xfrm>
            <a:off x="1067358" y="104597"/>
            <a:ext cx="3201670" cy="419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00"/>
              </a:lnSpc>
            </a:pPr>
            <a:r>
              <a:rPr sz="2300" kern="0" spc="7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常见问题解答（Q&amp;A）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" name="picture 32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 rot="21600000">
            <a:off x="0" y="0"/>
            <a:ext cx="9144000" cy="5143500"/>
          </a:xfrm>
          <a:prstGeom prst="rect">
            <a:avLst/>
          </a:prstGeom>
        </p:spPr>
      </p:pic>
      <p:grpSp>
        <p:nvGrpSpPr>
          <p:cNvPr id="44" name="group 44"/>
          <p:cNvGrpSpPr/>
          <p:nvPr/>
        </p:nvGrpSpPr>
        <p:grpSpPr>
          <a:xfrm rot="21600000">
            <a:off x="396240" y="771144"/>
            <a:ext cx="7878533" cy="1519301"/>
            <a:chOff x="0" y="0"/>
            <a:chExt cx="7878533" cy="1519301"/>
          </a:xfrm>
        </p:grpSpPr>
        <p:pic>
          <p:nvPicPr>
            <p:cNvPr id="326" name="picture 32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7878533" cy="1519301"/>
            </a:xfrm>
            <a:prstGeom prst="rect">
              <a:avLst/>
            </a:prstGeom>
          </p:spPr>
        </p:pic>
        <p:sp>
          <p:nvSpPr>
            <p:cNvPr id="328" name="textbox 328"/>
            <p:cNvSpPr/>
            <p:nvPr/>
          </p:nvSpPr>
          <p:spPr>
            <a:xfrm>
              <a:off x="-12700" y="-12700"/>
              <a:ext cx="7904480" cy="155448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8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1760" algn="l" rtl="0" eaLnBrk="0">
                <a:lnSpc>
                  <a:spcPts val="1815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Q：家长是不是在网上报名登记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后就算报名成功？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09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0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27000" algn="l" rtl="0" eaLnBrk="0">
                <a:lnSpc>
                  <a:spcPct val="88000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A：不是的。报名成功与否以幼儿园审核结果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为准。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6" name="group 46"/>
          <p:cNvGrpSpPr/>
          <p:nvPr/>
        </p:nvGrpSpPr>
        <p:grpSpPr>
          <a:xfrm rot="21600000">
            <a:off x="461009" y="3845052"/>
            <a:ext cx="8286204" cy="1038732"/>
            <a:chOff x="0" y="0"/>
            <a:chExt cx="8286204" cy="1038732"/>
          </a:xfrm>
        </p:grpSpPr>
        <p:pic>
          <p:nvPicPr>
            <p:cNvPr id="330" name="picture 330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8286204" cy="1038732"/>
            </a:xfrm>
            <a:prstGeom prst="rect">
              <a:avLst/>
            </a:prstGeom>
          </p:spPr>
        </p:pic>
        <p:sp>
          <p:nvSpPr>
            <p:cNvPr id="332" name="textbox 332"/>
            <p:cNvSpPr/>
            <p:nvPr/>
          </p:nvSpPr>
          <p:spPr>
            <a:xfrm>
              <a:off x="-12700" y="-12700"/>
              <a:ext cx="8312150" cy="1064260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745" algn="l" rtl="0" eaLnBrk="0">
                <a:lnSpc>
                  <a:spcPts val="1815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Q：为什么我的网络正常，访问报名系统页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面显示不太正常？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7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8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2395" algn="l" rtl="0" eaLnBrk="0">
                <a:lnSpc>
                  <a:spcPts val="1815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A:电脑访问报名系统，建议使用谷歌浏览器或360极速模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式浏览器。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grpSp>
        <p:nvGrpSpPr>
          <p:cNvPr id="48" name="group 48"/>
          <p:cNvGrpSpPr/>
          <p:nvPr/>
        </p:nvGrpSpPr>
        <p:grpSpPr>
          <a:xfrm rot="21600000">
            <a:off x="461009" y="2499360"/>
            <a:ext cx="8288109" cy="1019174"/>
            <a:chOff x="0" y="0"/>
            <a:chExt cx="8288109" cy="1019174"/>
          </a:xfrm>
        </p:grpSpPr>
        <p:pic>
          <p:nvPicPr>
            <p:cNvPr id="334" name="picture 33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8288109" cy="1019174"/>
            </a:xfrm>
            <a:prstGeom prst="rect">
              <a:avLst/>
            </a:prstGeom>
          </p:spPr>
        </p:pic>
        <p:sp>
          <p:nvSpPr>
            <p:cNvPr id="336" name="textbox 336"/>
            <p:cNvSpPr/>
            <p:nvPr/>
          </p:nvSpPr>
          <p:spPr>
            <a:xfrm>
              <a:off x="-12700" y="-12700"/>
              <a:ext cx="8314055" cy="1054735"/>
            </a:xfrm>
            <a:prstGeom prst="rect">
              <a:avLst/>
            </a:prstGeom>
            <a:noFill/>
            <a:ln w="0" cap="flat">
              <a:noFill/>
              <a:prstDash val="solid"/>
              <a:miter lim="0"/>
            </a:ln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12000"/>
                </a:lnSpc>
              </a:pPr>
              <a:endParaRPr sz="7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8745" algn="l" rtl="0" eaLnBrk="0">
                <a:lnSpc>
                  <a:spcPts val="1815"/>
                </a:lnSpc>
                <a:spcBef>
                  <a:spcPts val="5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Q：家长忘记报名系统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登录密码怎么办？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  <a:p>
              <a:pPr algn="l" rtl="0" eaLnBrk="0">
                <a:lnSpc>
                  <a:spcPct val="145000"/>
                </a:lnSpc>
              </a:pPr>
              <a:endParaRPr sz="10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algn="l" rtl="0" eaLnBrk="0">
                <a:lnSpc>
                  <a:spcPct val="119000"/>
                </a:lnSpc>
              </a:pPr>
              <a:endParaRPr sz="300" dirty="0">
                <a:latin typeface="Arial" panose="020B0604020202020204"/>
                <a:ea typeface="Arial" panose="020B0604020202020204"/>
                <a:cs typeface="Arial" panose="020B0604020202020204"/>
              </a:endParaRPr>
            </a:p>
            <a:p>
              <a:pPr marL="112395" algn="l" rtl="0" eaLnBrk="0">
                <a:lnSpc>
                  <a:spcPct val="88000"/>
                </a:lnSpc>
                <a:spcBef>
                  <a:spcPts val="0"/>
                </a:spcBef>
              </a:pPr>
              <a:r>
                <a:rPr sz="1400" kern="0" spc="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A:家长可以在用户登录页面点击“忘记密码”，通过手机获取短信验证码，并重置</a:t>
              </a:r>
              <a:r>
                <a:rPr sz="1400" kern="0" spc="-10" dirty="0">
                  <a:solidFill>
                    <a:srgbClr val="002060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密码。</a:t>
              </a:r>
              <a:endParaRPr sz="1400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338" name="textbox 338"/>
          <p:cNvSpPr/>
          <p:nvPr/>
        </p:nvSpPr>
        <p:spPr>
          <a:xfrm>
            <a:off x="1067358" y="52527"/>
            <a:ext cx="3201670" cy="419100"/>
          </a:xfrm>
          <a:prstGeom prst="rect">
            <a:avLst/>
          </a:prstGeom>
          <a:noFill/>
          <a:ln w="0" cap="flat">
            <a:noFill/>
            <a:prstDash val="solid"/>
            <a:miter lim="0"/>
          </a:ln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sz="100" dirty="0">
              <a:latin typeface="Arial" panose="020B0604020202020204"/>
              <a:ea typeface="Arial" panose="020B0604020202020204"/>
              <a:cs typeface="Arial" panose="020B0604020202020204"/>
            </a:endParaRPr>
          </a:p>
          <a:p>
            <a:pPr marL="12700" algn="l" rtl="0" eaLnBrk="0">
              <a:lnSpc>
                <a:spcPts val="3100"/>
              </a:lnSpc>
            </a:pPr>
            <a:r>
              <a:rPr sz="2300" kern="0" spc="70" dirty="0">
                <a:solidFill>
                  <a:srgbClr val="60606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常见问题解答（Q&amp;A）</a:t>
            </a:r>
            <a:endParaRPr sz="2300" dirty="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"/>
        <a:ea typeface=""/>
        <a:cs typeface=""/>
      </a:majorFont>
      <a:minorFont>
        <a:latin typeface="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satMod val="110000"/>
                <a:lum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satMod val="105000"/>
                <a:lum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shade val="94000"/>
              </a:schemeClr>
            </a:gs>
            <a:gs pos="50000">
              <a:schemeClr val="phClr">
                <a:lumMod val="110000"/>
                <a:satMod val="100000"/>
                <a:tint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2629</Words>
  <Application>WPS 演示</Application>
  <PresentationFormat/>
  <Paragraphs>365</Paragraphs>
  <Slides>27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宋体</vt:lpstr>
      <vt:lpstr>Wingdings</vt:lpstr>
      <vt:lpstr>Arial</vt:lpstr>
      <vt:lpstr>微软雅黑</vt:lpstr>
      <vt:lpstr>华文中宋</vt:lpstr>
      <vt:lpstr>Verdana</vt:lpstr>
      <vt:lpstr>Arial Unicode MS</vt:lpstr>
      <vt:lpstr>Calibri</vt:lpstr>
      <vt:lpstr>方正仿宋_GBK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Lnn雯雯</cp:lastModifiedBy>
  <cp:revision>1</cp:revision>
  <dcterms:created xsi:type="dcterms:W3CDTF">2026-05-28T01:38:41Z</dcterms:created>
  <dcterms:modified xsi:type="dcterms:W3CDTF">2026-05-28T01:38:41Z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O">
    <vt:lpwstr>wqlLaW5nc29mdCBQREYgdG8gV1BTIDEyMA</vt:lpwstr>
  </property>
  <property fmtid="{D5CDD505-2E9C-101B-9397-08002B2CF9AE}" pid="3" name="Created">
    <vt:filetime>2026-05-28T09:32:04Z</vt:filetime>
  </property>
  <property fmtid="{D5CDD505-2E9C-101B-9397-08002B2CF9AE}" pid="4" name="KSOProductBuildVer">
    <vt:lpwstr>2052-12.1.0.26375</vt:lpwstr>
  </property>
  <property fmtid="{D5CDD505-2E9C-101B-9397-08002B2CF9AE}" pid="5" name="ICV">
    <vt:lpwstr>C46AFD518118439680324FC2EC28B0AA_12</vt:lpwstr>
  </property>
</Properties>
</file>