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rjzc.fzedu.pub" TargetMode="Externa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rjzc.fzedu.pub" TargetMode="Externa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hyperlink" Target="https://rjzc.fzedu.pub/home" TargetMode="Externa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96315" y="585470"/>
            <a:ext cx="7224395" cy="97282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445368" y="2366015"/>
            <a:ext cx="4084954" cy="1817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6135" indent="-813435" algn="l" rtl="0" eaLnBrk="0">
              <a:lnSpc>
                <a:spcPct val="92000"/>
              </a:lnSpc>
            </a:pPr>
            <a:r>
              <a:rPr sz="3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福州市幼儿园招生报名</a:t>
            </a:r>
            <a:r>
              <a:rPr sz="3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家长操作指南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80160" algn="l" rtl="0" eaLnBrk="0">
              <a:lnSpc>
                <a:spcPct val="82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福州市教育局</a:t>
            </a: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3836701" y="4311455"/>
            <a:ext cx="1308735" cy="363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655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2026年6月</a:t>
            </a: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985" y="263525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500">
                <a:ea typeface="宋体" panose="02010600030101010101" pitchFamily="2" charset="-122"/>
              </a:rPr>
              <a:t>附件</a:t>
            </a:r>
            <a:r>
              <a:rPr lang="en-US" altLang="zh-CN" sz="1500">
                <a:ea typeface="宋体" panose="02010600030101010101" pitchFamily="2" charset="-122"/>
              </a:rPr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2152651" y="800846"/>
            <a:ext cx="6922768" cy="4205220"/>
            <a:chOff x="0" y="0"/>
            <a:chExt cx="6922768" cy="4205220"/>
          </a:xfrm>
        </p:grpSpPr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6922768" cy="4205220"/>
            </a:xfrm>
            <a:prstGeom prst="rect">
              <a:avLst/>
            </a:prstGeom>
          </p:spPr>
        </p:pic>
        <p:sp>
          <p:nvSpPr>
            <p:cNvPr id="120" name="textbox 120"/>
            <p:cNvSpPr/>
            <p:nvPr/>
          </p:nvSpPr>
          <p:spPr>
            <a:xfrm>
              <a:off x="3364456" y="731001"/>
              <a:ext cx="2252979" cy="9817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495" algn="l" rtl="0" eaLnBrk="0">
                <a:lnSpc>
                  <a:spcPts val="1550"/>
                </a:lnSpc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1、请按照户口簿上的内容输入；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indent="5715" algn="l" rtl="0" eaLnBrk="0">
                <a:lnSpc>
                  <a:spcPct val="138000"/>
                </a:lnSpc>
                <a:spcBef>
                  <a:spcPts val="20"/>
                </a:spcBef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2、港、澳、台和其他护照适龄</a:t>
              </a:r>
              <a:r>
                <a:rPr sz="1200" kern="0" spc="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儿童‘身份证件类型’根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据下拉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菜单对应选择。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" name="textbox 122"/>
            <p:cNvSpPr/>
            <p:nvPr/>
          </p:nvSpPr>
          <p:spPr>
            <a:xfrm>
              <a:off x="4084166" y="3489302"/>
              <a:ext cx="2665729" cy="4114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000" b="1" kern="0" spc="40" dirty="0">
                  <a:solidFill>
                    <a:srgbClr val="24923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每个幼儿园需填报的信息不一定相同，</a:t>
              </a:r>
              <a:r>
                <a:rPr sz="1000" b="1" kern="0" spc="30" dirty="0">
                  <a:solidFill>
                    <a:srgbClr val="24923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根据表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995"/>
                </a:lnSpc>
              </a:pPr>
              <a:r>
                <a:rPr sz="1000" b="1" kern="0" spc="30" dirty="0">
                  <a:solidFill>
                    <a:srgbClr val="24923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单要求填写所需信息。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4" name="textbox 124"/>
          <p:cNvSpPr/>
          <p:nvPr/>
        </p:nvSpPr>
        <p:spPr>
          <a:xfrm>
            <a:off x="1007290" y="231882"/>
            <a:ext cx="30702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报名操作步骤之五：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报名信息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1721278" y="629411"/>
            <a:ext cx="6966156" cy="4514088"/>
            <a:chOff x="0" y="0"/>
            <a:chExt cx="6966156" cy="4514088"/>
          </a:xfrm>
        </p:grpSpPr>
        <p:pic>
          <p:nvPicPr>
            <p:cNvPr id="128" name="picture 1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6966156" cy="4514088"/>
            </a:xfrm>
            <a:prstGeom prst="rect">
              <a:avLst/>
            </a:prstGeom>
          </p:spPr>
        </p:pic>
        <p:sp>
          <p:nvSpPr>
            <p:cNvPr id="130" name="textbox 130"/>
            <p:cNvSpPr/>
            <p:nvPr/>
          </p:nvSpPr>
          <p:spPr>
            <a:xfrm>
              <a:off x="3628311" y="1433703"/>
              <a:ext cx="2623820" cy="29775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26440" algn="l" rtl="0" eaLnBrk="0">
                <a:lnSpc>
                  <a:spcPct val="87000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按照实际情况选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727075" algn="l" rtl="0" eaLnBrk="0">
                <a:lnSpc>
                  <a:spcPct val="87000"/>
                </a:lnSpc>
                <a:spcBef>
                  <a:spcPts val="755"/>
                </a:spcBef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择，并填写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20700" algn="l" rtl="0" eaLnBrk="0">
                <a:lnSpc>
                  <a:spcPct val="88000"/>
                </a:lnSpc>
                <a:spcBef>
                  <a:spcPts val="460"/>
                </a:spcBef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所有信息确认无误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 rtl="0" eaLnBrk="0">
                <a:lnSpc>
                  <a:spcPts val="2060"/>
                </a:lnSpc>
                <a:spcBef>
                  <a:spcPts val="115"/>
                </a:spcBef>
              </a:pP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后点击【提交】</a:t>
              </a:r>
              <a:r>
                <a:rPr sz="1500" kern="0" spc="-1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，完成报名。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2" name="textbox 132"/>
            <p:cNvSpPr/>
            <p:nvPr/>
          </p:nvSpPr>
          <p:spPr>
            <a:xfrm>
              <a:off x="5381500" y="417576"/>
              <a:ext cx="1466214" cy="4318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3000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长幼随学选择‘是’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005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需要上传证明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4" name="textbox 134"/>
          <p:cNvSpPr/>
          <p:nvPr/>
        </p:nvSpPr>
        <p:spPr>
          <a:xfrm>
            <a:off x="1007290" y="231882"/>
            <a:ext cx="30702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报名操作步骤之五：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报名信息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199977" y="762798"/>
            <a:ext cx="8817157" cy="4230871"/>
            <a:chOff x="0" y="0"/>
            <a:chExt cx="8817157" cy="4230871"/>
          </a:xfrm>
        </p:grpSpPr>
        <p:pic>
          <p:nvPicPr>
            <p:cNvPr id="138" name="picture 1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8817157" cy="4230871"/>
            </a:xfrm>
            <a:prstGeom prst="rect">
              <a:avLst/>
            </a:prstGeom>
          </p:spPr>
        </p:pic>
        <p:sp>
          <p:nvSpPr>
            <p:cNvPr id="140" name="textbox 140"/>
            <p:cNvSpPr/>
            <p:nvPr/>
          </p:nvSpPr>
          <p:spPr>
            <a:xfrm>
              <a:off x="4535108" y="3941388"/>
              <a:ext cx="1648460" cy="2260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进入查看报名信息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2" name="textbox 142"/>
            <p:cNvSpPr/>
            <p:nvPr/>
          </p:nvSpPr>
          <p:spPr>
            <a:xfrm>
              <a:off x="3517668" y="847231"/>
              <a:ext cx="1394460" cy="1847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点击‘是’完成报名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4" name="textbox 144"/>
          <p:cNvSpPr/>
          <p:nvPr/>
        </p:nvSpPr>
        <p:spPr>
          <a:xfrm>
            <a:off x="1007290" y="232084"/>
            <a:ext cx="2663825" cy="226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报名操作步骤之六：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完成报名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49357" y="851442"/>
            <a:ext cx="6067632" cy="3633576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411359" y="772155"/>
            <a:ext cx="2069464" cy="4060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6860" algn="l" rtl="0" eaLnBrk="0">
              <a:lnSpc>
                <a:spcPct val="82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点击“头像”，进入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4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个人中心，再点击“幼儿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园招生报名”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&gt;“我的报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名”进入报名信息管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6000"/>
              </a:lnSpc>
              <a:spcBef>
                <a:spcPts val="425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查看报名信息；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家长在‘待审核’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4000"/>
              </a:lnSpc>
              <a:spcBef>
                <a:spcPts val="1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状态可修改填报信息重新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48000"/>
              </a:lnSpc>
              <a:spcBef>
                <a:spcPts val="10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删除：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家长在‘待审核’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状态可删除填报信息，删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除后可再次填报。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" name="textbox 152"/>
          <p:cNvSpPr/>
          <p:nvPr/>
        </p:nvSpPr>
        <p:spPr>
          <a:xfrm>
            <a:off x="1007290" y="231882"/>
            <a:ext cx="3070225" cy="226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报名操作步骤之七：报名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信息管理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2066901" y="2382691"/>
            <a:ext cx="2836545" cy="542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900" b="1" kern="0" spc="170" dirty="0">
                <a:solidFill>
                  <a:srgbClr val="4851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手机端</a:t>
            </a:r>
            <a:r>
              <a:rPr sz="2300" b="1" kern="0" spc="170" dirty="0">
                <a:solidFill>
                  <a:srgbClr val="4851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操作步骤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10105" y="2970517"/>
            <a:ext cx="4232782" cy="19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6667" y="1640268"/>
            <a:ext cx="8663571" cy="2794660"/>
            <a:chOff x="0" y="0"/>
            <a:chExt cx="8663571" cy="2794660"/>
          </a:xfrm>
        </p:grpSpPr>
        <p:pic>
          <p:nvPicPr>
            <p:cNvPr id="162" name="picture 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8663571" cy="2723769"/>
            </a:xfrm>
            <a:prstGeom prst="rect">
              <a:avLst/>
            </a:prstGeom>
          </p:spPr>
        </p:pic>
        <p:sp>
          <p:nvSpPr>
            <p:cNvPr id="164" name="textbox 164"/>
            <p:cNvSpPr/>
            <p:nvPr/>
          </p:nvSpPr>
          <p:spPr>
            <a:xfrm>
              <a:off x="2303335" y="202095"/>
              <a:ext cx="5489575" cy="18745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37410" algn="l" rtl="0" eaLnBrk="0">
                <a:lnSpc>
                  <a:spcPts val="2795"/>
                </a:lnSpc>
              </a:pPr>
              <a:r>
                <a:rPr sz="2700" b="1" kern="0" spc="0" baseline="-8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05</a:t>
              </a:r>
              <a:r>
                <a:rPr sz="1700" b="1" kern="0" spc="18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2700" b="1" kern="0" spc="0" baseline="17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填写报名信息</a:t>
              </a:r>
              <a:endParaRPr sz="2700" baseline="17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380"/>
                </a:lnSpc>
                <a:spcBef>
                  <a:spcPts val="970"/>
                </a:spcBef>
              </a:pPr>
              <a:r>
                <a:rPr sz="2700" b="1" kern="0" spc="10" baseline="-5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03</a:t>
              </a:r>
              <a:r>
                <a:rPr sz="1700" b="1" kern="0" spc="1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2700" b="1" kern="0" spc="10" baseline="5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查看招生引导</a:t>
              </a:r>
              <a:endParaRPr sz="2700" baseline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 rtl="0" eaLnBrk="0">
                <a:lnSpc>
                  <a:spcPts val="2370"/>
                </a:lnSpc>
                <a:spcBef>
                  <a:spcPts val="1035"/>
                </a:spcBef>
              </a:pPr>
              <a:r>
                <a:rPr sz="1700" b="1" kern="0" spc="4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06</a:t>
              </a:r>
              <a:r>
                <a:rPr sz="1700" b="1" kern="0" spc="1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1700" b="1" kern="0" spc="4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完成报名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04975" algn="l" rtl="0" eaLnBrk="0">
                <a:lnSpc>
                  <a:spcPts val="2370"/>
                </a:lnSpc>
                <a:spcBef>
                  <a:spcPts val="5"/>
                </a:spcBef>
              </a:pPr>
              <a:r>
                <a:rPr sz="2700" b="1" kern="0" spc="0" baseline="-4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04</a:t>
              </a:r>
              <a:r>
                <a:rPr sz="1700" b="1" kern="0" spc="14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2700" b="1" kern="0" spc="0" baseline="4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选择幼儿园</a:t>
              </a:r>
              <a:endParaRPr sz="2700" baseline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6" name="textbox 166"/>
            <p:cNvSpPr/>
            <p:nvPr/>
          </p:nvSpPr>
          <p:spPr>
            <a:xfrm>
              <a:off x="2128723" y="2177922"/>
              <a:ext cx="1961514" cy="6445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3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-635" algn="l" rtl="0" eaLnBrk="0">
                <a:lnSpc>
                  <a:spcPct val="121000"/>
                </a:lnSpc>
              </a:pPr>
              <a:r>
                <a:rPr sz="1700" b="1" kern="0" spc="9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点击“我要报名”</a:t>
              </a:r>
              <a:r>
                <a:rPr sz="1700" b="1" kern="0" spc="7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选择县(市)区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8" name="textbox 168"/>
            <p:cNvSpPr/>
            <p:nvPr/>
          </p:nvSpPr>
          <p:spPr>
            <a:xfrm>
              <a:off x="693407" y="1268171"/>
              <a:ext cx="1570989" cy="4591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5725" indent="104140" algn="l" rtl="0" eaLnBrk="0">
                <a:lnSpc>
                  <a:spcPct val="98000"/>
                </a:lnSpc>
              </a:pPr>
              <a:r>
                <a:rPr sz="1700" b="1" kern="0" spc="9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进入报名入口</a:t>
              </a:r>
              <a:r>
                <a:rPr sz="1200" b="1" kern="0" spc="-3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（e福州 或 闽政</a:t>
              </a:r>
              <a:r>
                <a:rPr sz="1200" b="1" kern="0" spc="-4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通）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0" name="textbox 170"/>
            <p:cNvSpPr/>
            <p:nvPr/>
          </p:nvSpPr>
          <p:spPr>
            <a:xfrm>
              <a:off x="1548637" y="2337892"/>
              <a:ext cx="321309" cy="3263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2370"/>
                </a:lnSpc>
              </a:pPr>
              <a:r>
                <a:rPr sz="1700" b="1" kern="0" spc="-3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02</a:t>
              </a:r>
              <a:endParaRPr sz="1700" dirty="0">
                <a:latin typeface="Verdana" panose="020B0604030504040204"/>
                <a:ea typeface="Verdana" panose="020B0604030504040204"/>
                <a:cs typeface="Verdana" panose="020B0604030504040204"/>
              </a:endParaRPr>
            </a:p>
          </p:txBody>
        </p:sp>
        <p:sp>
          <p:nvSpPr>
            <p:cNvPr id="172" name="textbox 172"/>
            <p:cNvSpPr/>
            <p:nvPr/>
          </p:nvSpPr>
          <p:spPr>
            <a:xfrm>
              <a:off x="179578" y="1312367"/>
              <a:ext cx="321309" cy="3263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2370"/>
                </a:lnSpc>
              </a:pPr>
              <a:r>
                <a:rPr sz="1700" b="1" kern="0" spc="-3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01</a:t>
              </a:r>
              <a:endParaRPr sz="1700" dirty="0">
                <a:latin typeface="Verdana" panose="020B0604030504040204"/>
                <a:ea typeface="Verdana" panose="020B0604030504040204"/>
                <a:cs typeface="Verdana" panose="020B0604030504040204"/>
              </a:endParaRPr>
            </a:p>
          </p:txBody>
        </p:sp>
      </p:grpSp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03694" y="964565"/>
            <a:ext cx="657403" cy="519467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1032052" y="187909"/>
            <a:ext cx="7752080" cy="1228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300" kern="0" spc="8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幼儿园报名操作步骤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70"/>
              </a:lnSpc>
              <a:spcBef>
                <a:spcPts val="0"/>
              </a:spcBef>
            </a:pPr>
            <a:r>
              <a:rPr sz="1700" b="1" kern="0" spc="50" dirty="0">
                <a:solidFill>
                  <a:srgbClr val="FFFFFF">
                    <a:alpha val="100000"/>
                  </a:srgbClr>
                </a:solidFill>
                <a:latin typeface="Verdana" panose="020B0604030504040204"/>
                <a:ea typeface="Verdana" panose="020B0604030504040204"/>
                <a:cs typeface="Verdana" panose="020B0604030504040204"/>
              </a:rPr>
              <a:t>07</a:t>
            </a:r>
            <a:r>
              <a:rPr sz="1700" b="1" kern="0" spc="230" dirty="0">
                <a:solidFill>
                  <a:srgbClr val="FFFFFF">
                    <a:alpha val="100000"/>
                  </a:srgbClr>
                </a:solidFill>
                <a:latin typeface="Verdana" panose="020B0604030504040204"/>
                <a:ea typeface="Verdana" panose="020B0604030504040204"/>
                <a:cs typeface="Verdana" panose="020B0604030504040204"/>
              </a:rPr>
              <a:t>  </a:t>
            </a:r>
            <a:r>
              <a:rPr sz="1700" b="1" kern="0" spc="5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报名信息管理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76600" y="1132332"/>
            <a:ext cx="2789643" cy="3816095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00215" y="771144"/>
            <a:ext cx="2129027" cy="4113275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2063" y="1025651"/>
            <a:ext cx="1886711" cy="3867911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1137783" y="194626"/>
            <a:ext cx="5107940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报名操作步骤之一：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进入报名入口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（e福州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-方式一）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3357879" y="652043"/>
            <a:ext cx="1857375" cy="365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、找到【文化教育】，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225" algn="l" rtl="0" eaLnBrk="0">
              <a:lnSpc>
                <a:spcPct val="86000"/>
              </a:lnSpc>
              <a:spcBef>
                <a:spcPts val="200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点击【教育公共服务】图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0" name="textbox 190"/>
          <p:cNvSpPr/>
          <p:nvPr/>
        </p:nvSpPr>
        <p:spPr>
          <a:xfrm>
            <a:off x="596874" y="749198"/>
            <a:ext cx="2668904" cy="186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、打开并登录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福州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点击‘全部</a:t>
            </a:r>
            <a:r>
              <a:rPr sz="1200" kern="0" spc="-3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’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405379" y="2772321"/>
            <a:ext cx="780504" cy="4005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5904" y="1132332"/>
            <a:ext cx="4792979" cy="3846575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06503" y="1203960"/>
            <a:ext cx="2624263" cy="3846575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1053328" y="194626"/>
            <a:ext cx="5107940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报名操作步骤之一：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进入报名入口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（e福州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-方式一）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335534" y="746658"/>
            <a:ext cx="2592070" cy="36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200" b="1" kern="0" spc="-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、进入“教育管理公共服务平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台</a:t>
            </a:r>
            <a:r>
              <a:rPr sz="1200" kern="0" spc="-3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”，</a:t>
            </a: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在【教育专区】中找到【榕教之窗</a:t>
            </a: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】，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4" name="textbox 204"/>
          <p:cNvSpPr/>
          <p:nvPr/>
        </p:nvSpPr>
        <p:spPr>
          <a:xfrm>
            <a:off x="6457670" y="746023"/>
            <a:ext cx="1628775" cy="360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0" indent="-210185" algn="l" rtl="0" eaLnBrk="0">
              <a:lnSpc>
                <a:spcPct val="93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、点击【幼儿园招生】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进入幼儿园报名页面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6" name="textbox 206"/>
          <p:cNvSpPr/>
          <p:nvPr/>
        </p:nvSpPr>
        <p:spPr>
          <a:xfrm>
            <a:off x="343915" y="1111783"/>
            <a:ext cx="2434589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</a:pP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点击进入【榕教之窗移动端】页面。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8" name="textbox 208"/>
          <p:cNvSpPr/>
          <p:nvPr/>
        </p:nvSpPr>
        <p:spPr>
          <a:xfrm>
            <a:off x="3789400" y="818413"/>
            <a:ext cx="1479550" cy="182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、点击【榕教招生】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04659" y="844296"/>
            <a:ext cx="1984247" cy="3846575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1159764"/>
            <a:ext cx="1767839" cy="3735323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8228" y="1563623"/>
            <a:ext cx="2598420" cy="2503932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1053328" y="194626"/>
            <a:ext cx="5107940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报名操作步骤之一：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进入报名入口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（e福州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5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-方式二）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480898" y="765708"/>
            <a:ext cx="4199890" cy="186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sz="1200" b="1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200" b="1" kern="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福州</a:t>
            </a:r>
            <a:r>
              <a:rPr sz="1200" b="1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扫描下方二维码进入【榕教之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窗】平台进行填报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34075" y="2700566"/>
            <a:ext cx="780504" cy="400545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402839" y="2700566"/>
            <a:ext cx="780504" cy="4005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78151" y="1418844"/>
            <a:ext cx="5123688" cy="3601211"/>
          </a:xfrm>
          <a:prstGeom prst="rect">
            <a:avLst/>
          </a:prstGeom>
        </p:spPr>
      </p:pic>
      <p:sp>
        <p:nvSpPr>
          <p:cNvPr id="230" name="textbox 230"/>
          <p:cNvSpPr/>
          <p:nvPr/>
        </p:nvSpPr>
        <p:spPr>
          <a:xfrm>
            <a:off x="1053936" y="194626"/>
            <a:ext cx="4493895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预约操作步骤之一：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进入报名入口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（闽政通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2" name="textbox 232"/>
          <p:cNvSpPr/>
          <p:nvPr/>
        </p:nvSpPr>
        <p:spPr>
          <a:xfrm>
            <a:off x="4726304" y="1005738"/>
            <a:ext cx="2975610" cy="365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</a:pP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、在搜索栏输入</a:t>
            </a: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幼儿园</a:t>
            </a: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</a:t>
            </a:r>
            <a:r>
              <a:rPr sz="1200" b="1" kern="0" spc="-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，点击【搜索】</a:t>
            </a: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46735" algn="l" rtl="0" eaLnBrk="0">
              <a:lnSpc>
                <a:spcPct val="86000"/>
              </a:lnSpc>
              <a:spcBef>
                <a:spcPts val="19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再点击查找到的【幼儿园报名】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1925929" y="1005738"/>
            <a:ext cx="1861820" cy="360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6875" indent="-384175" algn="l" rtl="0" eaLnBrk="0">
              <a:lnSpc>
                <a:spcPct val="92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、打开并登录闽政通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pp</a:t>
            </a:r>
            <a:r>
              <a:rPr sz="12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点击【搜索服务】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9144000" cy="5143500"/>
            <a:chOff x="0" y="0"/>
            <a:chExt cx="9144000" cy="51435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0" name="textbox 10"/>
            <p:cNvSpPr/>
            <p:nvPr/>
          </p:nvSpPr>
          <p:spPr>
            <a:xfrm>
              <a:off x="6596268" y="3558870"/>
              <a:ext cx="252729" cy="10737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700" b="1" kern="0" spc="1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 见</a:t>
              </a:r>
              <a:r>
                <a:rPr sz="1700" b="1" kern="0" spc="-13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b="1" kern="0" spc="1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问</a:t>
              </a:r>
              <a:r>
                <a:rPr sz="1700" b="1" kern="0" spc="-3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b="1" kern="0" spc="1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题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textbox 12"/>
            <p:cNvSpPr/>
            <p:nvPr/>
          </p:nvSpPr>
          <p:spPr>
            <a:xfrm>
              <a:off x="4869065" y="3573081"/>
              <a:ext cx="251459" cy="10699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7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700" b="1" kern="0" spc="35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操作步骤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textbox 14"/>
            <p:cNvSpPr/>
            <p:nvPr/>
          </p:nvSpPr>
          <p:spPr>
            <a:xfrm>
              <a:off x="2684355" y="3528694"/>
              <a:ext cx="252729" cy="9429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700" b="1" kern="0" spc="1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报名方式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/>
            <p:nvPr/>
          </p:nvSpPr>
          <p:spPr>
            <a:xfrm>
              <a:off x="7029107" y="3785552"/>
              <a:ext cx="252095" cy="5251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2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-635" algn="l" rtl="0" eaLnBrk="0">
                <a:lnSpc>
                  <a:spcPct val="98000"/>
                </a:lnSpc>
              </a:pPr>
              <a:r>
                <a:rPr sz="1700" b="1" kern="0" spc="7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解</a:t>
              </a:r>
              <a:r>
                <a:rPr sz="1700" b="1" kern="0" spc="6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答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textbox 18"/>
            <p:cNvSpPr/>
            <p:nvPr/>
          </p:nvSpPr>
          <p:spPr>
            <a:xfrm>
              <a:off x="4455731" y="3670808"/>
              <a:ext cx="250825" cy="5226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8000"/>
                </a:lnSpc>
              </a:pPr>
              <a:r>
                <a:rPr sz="1700" b="1" kern="0" spc="6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</a:t>
              </a:r>
              <a:r>
                <a:rPr sz="1700" b="1" kern="0" spc="6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名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4058952" y="1050831"/>
            <a:ext cx="4798027" cy="3670189"/>
            <a:chOff x="0" y="0"/>
            <a:chExt cx="4798027" cy="3670189"/>
          </a:xfrm>
        </p:grpSpPr>
        <p:pic>
          <p:nvPicPr>
            <p:cNvPr id="238" name="picture 2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798027" cy="3670189"/>
            </a:xfrm>
            <a:prstGeom prst="rect">
              <a:avLst/>
            </a:prstGeom>
          </p:spPr>
        </p:pic>
        <p:sp>
          <p:nvSpPr>
            <p:cNvPr id="240" name="textbox 240"/>
            <p:cNvSpPr/>
            <p:nvPr/>
          </p:nvSpPr>
          <p:spPr>
            <a:xfrm>
              <a:off x="-12700" y="-12700"/>
              <a:ext cx="4823459" cy="3713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04085" algn="l" rtl="0" eaLnBrk="0">
                <a:lnSpc>
                  <a:spcPct val="87000"/>
                </a:lnSpc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请选择辖区：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214880" algn="l" rtl="0" eaLnBrk="0">
                <a:lnSpc>
                  <a:spcPts val="1550"/>
                </a:lnSpc>
                <a:spcBef>
                  <a:spcPts val="535"/>
                </a:spcBef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1.适龄儿童按户口选择辖区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202815" indent="5715" algn="l" rtl="0" eaLnBrk="0">
                <a:lnSpc>
                  <a:spcPct val="135000"/>
                </a:lnSpc>
                <a:spcBef>
                  <a:spcPts val="150"/>
                </a:spcBef>
              </a:pP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2.辖区外户口适龄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儿童按父母的居住</a:t>
              </a: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证/往来大陆通行证/台湾居民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居住证</a:t>
              </a: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选择辖区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42" name="picture 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6976" y="1109750"/>
            <a:ext cx="3120263" cy="3148026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1053328" y="237164"/>
            <a:ext cx="4492625" cy="692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报名操作步骤之二：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点击“我要报名”、</a:t>
            </a:r>
            <a:r>
              <a:rPr sz="1500" b="1" kern="0" spc="-28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选择辖区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5895" algn="l" rtl="0" eaLnBrk="0">
              <a:lnSpc>
                <a:spcPts val="367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、点击【我要报名】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、选择辖区</a:t>
            </a:r>
            <a:endParaRPr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2843783" y="844295"/>
            <a:ext cx="2506980" cy="4091940"/>
            <a:chOff x="0" y="0"/>
            <a:chExt cx="2506980" cy="4091940"/>
          </a:xfrm>
        </p:grpSpPr>
        <p:pic>
          <p:nvPicPr>
            <p:cNvPr id="248" name="picture 2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506980" cy="4091940"/>
            </a:xfrm>
            <a:prstGeom prst="rect">
              <a:avLst/>
            </a:prstGeom>
          </p:spPr>
        </p:pic>
        <p:sp>
          <p:nvSpPr>
            <p:cNvPr id="250" name="textbox 250"/>
            <p:cNvSpPr/>
            <p:nvPr/>
          </p:nvSpPr>
          <p:spPr>
            <a:xfrm>
              <a:off x="-12700" y="-12700"/>
              <a:ext cx="2533014" cy="41268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9979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可下载查看各辖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0741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区招生政策文件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52" name="picture 2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88287" y="4402873"/>
            <a:ext cx="3085131" cy="606712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1053328" y="237367"/>
            <a:ext cx="30702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报名操作步骤之三：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招生引导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2608579" y="703993"/>
            <a:ext cx="4345939" cy="4376084"/>
            <a:chOff x="0" y="0"/>
            <a:chExt cx="4345939" cy="4376084"/>
          </a:xfrm>
        </p:grpSpPr>
        <p:pic>
          <p:nvPicPr>
            <p:cNvPr id="258" name="picture 2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345939" cy="4376084"/>
            </a:xfrm>
            <a:prstGeom prst="rect">
              <a:avLst/>
            </a:prstGeom>
          </p:spPr>
        </p:pic>
        <p:sp>
          <p:nvSpPr>
            <p:cNvPr id="260" name="textbox 260"/>
            <p:cNvSpPr/>
            <p:nvPr/>
          </p:nvSpPr>
          <p:spPr>
            <a:xfrm>
              <a:off x="2403728" y="2100623"/>
              <a:ext cx="1700529" cy="14611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651" rIns="0" bIns="0"/>
            <a:lstStyle/>
            <a:p>
              <a:pPr marL="96520" indent="-83820" algn="l" rtl="0" eaLnBrk="0">
                <a:lnSpc>
                  <a:spcPct val="128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找到要报名的幼儿园点击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【报名】。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136000"/>
                </a:lnSpc>
                <a:spcBef>
                  <a:spcPts val="30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注：7月11日9:00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起，家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长可在此查看幼儿园是否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有剩余学位，尚未被录取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的可线下前往报名。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2" name="textbox 262"/>
            <p:cNvSpPr/>
            <p:nvPr/>
          </p:nvSpPr>
          <p:spPr>
            <a:xfrm>
              <a:off x="3124580" y="174668"/>
              <a:ext cx="1090294" cy="4381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点击切换根据所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属街道查询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4" name="textbox 264"/>
            <p:cNvSpPr/>
            <p:nvPr/>
          </p:nvSpPr>
          <p:spPr>
            <a:xfrm>
              <a:off x="604418" y="174516"/>
              <a:ext cx="1090294" cy="4387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输入园所名称查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询幼儿园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6" name="textbox 266"/>
            <p:cNvSpPr/>
            <p:nvPr/>
          </p:nvSpPr>
          <p:spPr>
            <a:xfrm>
              <a:off x="99923" y="3374433"/>
              <a:ext cx="1057910" cy="4292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2000"/>
                </a:lnSpc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可点击查看幼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 rtl="0" eaLnBrk="0">
                <a:lnSpc>
                  <a:spcPts val="1995"/>
                </a:lnSpc>
              </a:pPr>
              <a:r>
                <a:rPr sz="1100" kern="0" spc="-3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儿园招生公告。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68" name="textbox 268"/>
          <p:cNvSpPr/>
          <p:nvPr/>
        </p:nvSpPr>
        <p:spPr>
          <a:xfrm>
            <a:off x="1007290" y="231476"/>
            <a:ext cx="28670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报名操作步骤之四：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择幼儿园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1459" y="699515"/>
            <a:ext cx="6278880" cy="4399788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21600000">
            <a:off x="6735806" y="624752"/>
            <a:ext cx="2257063" cy="4287680"/>
            <a:chOff x="0" y="0"/>
            <a:chExt cx="2257063" cy="4287680"/>
          </a:xfrm>
        </p:grpSpPr>
        <p:pic>
          <p:nvPicPr>
            <p:cNvPr id="274" name="picture 2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257063" cy="4287680"/>
            </a:xfrm>
            <a:prstGeom prst="rect">
              <a:avLst/>
            </a:prstGeom>
          </p:spPr>
        </p:pic>
        <p:sp>
          <p:nvSpPr>
            <p:cNvPr id="276" name="textbox 276"/>
            <p:cNvSpPr/>
            <p:nvPr/>
          </p:nvSpPr>
          <p:spPr>
            <a:xfrm>
              <a:off x="509258" y="3063232"/>
              <a:ext cx="1656714" cy="7340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所有信息确认无误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060"/>
                </a:lnSpc>
                <a:spcBef>
                  <a:spcPts val="115"/>
                </a:spcBef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后点击【提交】，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19405" algn="l" rtl="0" eaLnBrk="0">
                <a:lnSpc>
                  <a:spcPct val="88000"/>
                </a:lnSpc>
                <a:spcBef>
                  <a:spcPts val="235"/>
                </a:spcBef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完成报名。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8" name="textbox 278"/>
            <p:cNvSpPr/>
            <p:nvPr/>
          </p:nvSpPr>
          <p:spPr>
            <a:xfrm>
              <a:off x="941419" y="1654262"/>
              <a:ext cx="1090294" cy="439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按照实际情况选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择，并填写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0" name="textbox 280"/>
          <p:cNvSpPr/>
          <p:nvPr/>
        </p:nvSpPr>
        <p:spPr>
          <a:xfrm>
            <a:off x="2566593" y="1976983"/>
            <a:ext cx="1671320" cy="27324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25400" indent="-1270" algn="l" rtl="0" eaLnBrk="0">
              <a:lnSpc>
                <a:spcPct val="126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1、请按照户口簿上的</a:t>
            </a:r>
            <a:r>
              <a:rPr sz="1200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内容输入；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715" algn="l" rtl="0" eaLnBrk="0">
              <a:lnSpc>
                <a:spcPct val="138000"/>
              </a:lnSpc>
              <a:spcBef>
                <a:spcPts val="55"/>
              </a:spcBef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2、港、澳、台和其他</a:t>
            </a:r>
            <a:r>
              <a:rPr sz="12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护照适龄儿童身份证件</a:t>
            </a:r>
            <a:r>
              <a:rPr sz="1200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类型根据下拉菜单对应</a:t>
            </a:r>
            <a:r>
              <a:rPr sz="1200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  <a:spcBef>
                <a:spcPts val="310"/>
              </a:spcBef>
            </a:pPr>
            <a:r>
              <a:rPr sz="1000" b="1" kern="0" spc="30" dirty="0">
                <a:solidFill>
                  <a:srgbClr val="2492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每个幼儿园需填报的信息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6375" algn="l" rtl="0" eaLnBrk="0">
              <a:lnSpc>
                <a:spcPct val="170000"/>
              </a:lnSpc>
              <a:spcBef>
                <a:spcPts val="20"/>
              </a:spcBef>
            </a:pPr>
            <a:r>
              <a:rPr sz="1000" b="1" kern="0" spc="40" dirty="0">
                <a:solidFill>
                  <a:srgbClr val="2492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不一定相同，根据表</a:t>
            </a:r>
            <a:r>
              <a:rPr sz="1000" b="1" kern="0" spc="30" dirty="0">
                <a:solidFill>
                  <a:srgbClr val="2492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单要</a:t>
            </a:r>
            <a:r>
              <a:rPr sz="1000" b="1" kern="0" spc="30" dirty="0">
                <a:solidFill>
                  <a:srgbClr val="2492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求填写所需信息。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" name="textbox 282"/>
          <p:cNvSpPr/>
          <p:nvPr/>
        </p:nvSpPr>
        <p:spPr>
          <a:xfrm>
            <a:off x="1007290" y="231882"/>
            <a:ext cx="30702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报名操作步骤之五：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报名信息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84" name="table 284"/>
          <p:cNvGraphicFramePr>
            <a:graphicFrameLocks noGrp="1"/>
          </p:cNvGraphicFramePr>
          <p:nvPr/>
        </p:nvGraphicFramePr>
        <p:xfrm>
          <a:off x="4783137" y="2819717"/>
          <a:ext cx="1528445" cy="230504"/>
        </p:xfrm>
        <a:graphic>
          <a:graphicData uri="http://schemas.openxmlformats.org/drawingml/2006/table">
            <a:tbl>
              <a:tblPr/>
              <a:tblGrid>
                <a:gridCol w="1528445"/>
              </a:tblGrid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86000"/>
                        </a:lnSpc>
                      </a:pPr>
                      <a:r>
                        <a:rPr sz="8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选择‘是</a:t>
                      </a:r>
                      <a:r>
                        <a:rPr sz="800" kern="0" spc="-3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’需要填写以下信</a:t>
                      </a:r>
                      <a:r>
                        <a:rPr sz="8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息</a:t>
                      </a:r>
                      <a:endParaRPr sz="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" name="pictur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06651" y="1630679"/>
            <a:ext cx="1274063" cy="220979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076190" y="3040494"/>
            <a:ext cx="260489" cy="208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4130797" y="762803"/>
            <a:ext cx="4585970" cy="4076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38450" algn="l" rtl="0" eaLnBrk="0">
              <a:lnSpc>
                <a:spcPct val="86000"/>
              </a:lnSpc>
              <a:spcBef>
                <a:spcPts val="0"/>
              </a:spcBef>
              <a:tabLst>
                <a:tab pos="2846705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进入查看报名信息  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43497" y="775503"/>
            <a:ext cx="2835156" cy="4027306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373735" y="894820"/>
            <a:ext cx="2841269" cy="2690389"/>
            <a:chOff x="0" y="0"/>
            <a:chExt cx="2841269" cy="2690389"/>
          </a:xfrm>
        </p:grpSpPr>
        <p:pic>
          <p:nvPicPr>
            <p:cNvPr id="296" name="picture 2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41269" cy="2690389"/>
            </a:xfrm>
            <a:prstGeom prst="rect">
              <a:avLst/>
            </a:prstGeom>
          </p:spPr>
        </p:pic>
        <p:sp>
          <p:nvSpPr>
            <p:cNvPr id="298" name="textbox 298"/>
            <p:cNvSpPr/>
            <p:nvPr/>
          </p:nvSpPr>
          <p:spPr>
            <a:xfrm>
              <a:off x="-12700" y="-12700"/>
              <a:ext cx="2867025" cy="27158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52550" algn="l" rtl="0" eaLnBrk="0">
                <a:lnSpc>
                  <a:spcPct val="82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点击‘确认提交’完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51915" algn="l" rtl="0" eaLnBrk="0">
                <a:lnSpc>
                  <a:spcPts val="1990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成报名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0" name="textbox 300"/>
          <p:cNvSpPr/>
          <p:nvPr/>
        </p:nvSpPr>
        <p:spPr>
          <a:xfrm>
            <a:off x="1007898" y="232084"/>
            <a:ext cx="2663189" cy="226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预约操作步骤之六：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完成报名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87624" y="915924"/>
            <a:ext cx="3587495" cy="3732275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620452" y="735703"/>
            <a:ext cx="2522854" cy="406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6225" algn="l" rtl="0" eaLnBrk="0">
              <a:lnSpc>
                <a:spcPct val="87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进入“榕教之窗”点击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9855" algn="l" rtl="0" eaLnBrk="0">
              <a:lnSpc>
                <a:spcPct val="149000"/>
              </a:lnSpc>
              <a:spcBef>
                <a:spcPts val="140"/>
              </a:spcBef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“个人中心”，进入个人中心，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再点击“幼儿园”，找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到报名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的孩子信息，点击“进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入”进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入报名信息管理。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425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查看报名信息；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家长可在‘待审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核’状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52000"/>
              </a:lnSpc>
              <a:spcBef>
                <a:spcPts val="1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态下修改填报信息重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新提交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删除：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家长可在‘待审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核’状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态下删除填报信息，删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除后可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再次填报。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8" name="picture 3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14490" y="915923"/>
            <a:ext cx="2153666" cy="3781044"/>
          </a:xfrm>
          <a:prstGeom prst="rect">
            <a:avLst/>
          </a:prstGeom>
        </p:spPr>
      </p:pic>
      <p:sp>
        <p:nvSpPr>
          <p:cNvPr id="310" name="textbox 310"/>
          <p:cNvSpPr/>
          <p:nvPr/>
        </p:nvSpPr>
        <p:spPr>
          <a:xfrm>
            <a:off x="1007290" y="231882"/>
            <a:ext cx="3070225" cy="226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报名操作步骤之七：报名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信息管理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587375" y="748284"/>
            <a:ext cx="7862658" cy="1953640"/>
            <a:chOff x="0" y="0"/>
            <a:chExt cx="7862658" cy="1953640"/>
          </a:xfrm>
        </p:grpSpPr>
        <p:pic>
          <p:nvPicPr>
            <p:cNvPr id="314" name="picture 3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862658" cy="1953640"/>
            </a:xfrm>
            <a:prstGeom prst="rect">
              <a:avLst/>
            </a:prstGeom>
          </p:spPr>
        </p:pic>
        <p:sp>
          <p:nvSpPr>
            <p:cNvPr id="316" name="textbox 316"/>
            <p:cNvSpPr/>
            <p:nvPr/>
          </p:nvSpPr>
          <p:spPr>
            <a:xfrm>
              <a:off x="-12700" y="-12700"/>
              <a:ext cx="7888605" cy="1997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8745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Q：家长什么时候可以进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行网上报名登记？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3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2395" algn="l" rtl="0" eaLnBrk="0">
                <a:lnSpc>
                  <a:spcPts val="1815"/>
                </a:lnSpc>
                <a:spcBef>
                  <a:spcPts val="430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A：(1)2026年6月22日9:00～6月28日18:00，系统向家长开放网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上报名登记权限，系统开放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0015" algn="l" rtl="0" eaLnBrk="0">
                <a:lnSpc>
                  <a:spcPts val="2360"/>
                </a:lnSpc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时间充足，请家长合理安排报名时间，不用扎堆，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避免造成网络拥堵。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13665" indent="9525" algn="l" rtl="0" eaLnBrk="0">
                <a:lnSpc>
                  <a:spcPct val="147000"/>
                </a:lnSpc>
                <a:spcBef>
                  <a:spcPts val="240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(2)在网上报名登记开放时间内，家长可以修改填报信息后重新提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交，也可以删除填报信息后</a:t>
              </a: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再次填报。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587375" y="2955036"/>
            <a:ext cx="7862658" cy="1123568"/>
            <a:chOff x="0" y="0"/>
            <a:chExt cx="7862658" cy="1123568"/>
          </a:xfrm>
        </p:grpSpPr>
        <p:pic>
          <p:nvPicPr>
            <p:cNvPr id="318" name="picture 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862658" cy="1123568"/>
            </a:xfrm>
            <a:prstGeom prst="rect">
              <a:avLst/>
            </a:prstGeom>
          </p:spPr>
        </p:pic>
        <p:sp>
          <p:nvSpPr>
            <p:cNvPr id="320" name="textbox 320"/>
            <p:cNvSpPr/>
            <p:nvPr/>
          </p:nvSpPr>
          <p:spPr>
            <a:xfrm>
              <a:off x="-12700" y="-12700"/>
              <a:ext cx="7888605" cy="11493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8745" algn="l" rtl="0" eaLnBrk="0">
                <a:lnSpc>
                  <a:spcPts val="1815"/>
                </a:lnSpc>
              </a:pP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Q：网上报名的渠道有哪些？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12395" algn="l" rtl="0" eaLnBrk="0">
                <a:lnSpc>
                  <a:spcPts val="1815"/>
                </a:lnSpc>
                <a:spcBef>
                  <a:spcPts val="126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A：家长进行网上报名登记的官方渠道只有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3个：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3825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(1)榕教之窗网站：</a:t>
              </a: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hlinkClick r:id="rId4">
                    <a:extLst>
                      <a:ext uri="{DAF060AB-1E55-43B9-8AAB-6FB025537F2F}">
                        <wpsdc:hlinkClr xmlns:wpsdc="http://www.wps.cn/officeDocument/2017/drawingmlCustomData" val="002060"/>
                        <wpsdc:folHlinkClr xmlns:wpsdc="http://www.wps.cn/officeDocument/2017/drawingmlCustomData" val="002060"/>
                        <wpsdc:hlinkUnderline xmlns:wpsdc="http://www.wps.cn/officeDocument/2017/drawingmlCustomData" val="0"/>
                      </a:ext>
                    </a:extLst>
                  </a:hlinkClick>
                </a:rPr>
                <a:t>https://rjzc.fzedu.pub</a:t>
              </a: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(2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)“e福州”APP  (3)“闽政通”APP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2" name="textbox 322"/>
          <p:cNvSpPr/>
          <p:nvPr/>
        </p:nvSpPr>
        <p:spPr>
          <a:xfrm>
            <a:off x="1067358" y="104597"/>
            <a:ext cx="320167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00"/>
              </a:lnSpc>
            </a:pPr>
            <a:r>
              <a:rPr sz="2300" kern="0" spc="7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常见问题解答（Q&amp;A）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396240" y="771144"/>
            <a:ext cx="7878533" cy="1519301"/>
            <a:chOff x="0" y="0"/>
            <a:chExt cx="7878533" cy="1519301"/>
          </a:xfrm>
        </p:grpSpPr>
        <p:pic>
          <p:nvPicPr>
            <p:cNvPr id="326" name="picture 3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878533" cy="1519301"/>
            </a:xfrm>
            <a:prstGeom prst="rect">
              <a:avLst/>
            </a:prstGeom>
          </p:spPr>
        </p:pic>
        <p:sp>
          <p:nvSpPr>
            <p:cNvPr id="328" name="textbox 328"/>
            <p:cNvSpPr/>
            <p:nvPr/>
          </p:nvSpPr>
          <p:spPr>
            <a:xfrm>
              <a:off x="-12700" y="-12700"/>
              <a:ext cx="7904480" cy="15544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1760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Q：家长是不是在网上报名登记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后就算报名成功？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A：不是的。报名成功与否以幼儿园审核结果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为准。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461009" y="3845052"/>
            <a:ext cx="8286204" cy="1038732"/>
            <a:chOff x="0" y="0"/>
            <a:chExt cx="8286204" cy="1038732"/>
          </a:xfrm>
        </p:grpSpPr>
        <p:pic>
          <p:nvPicPr>
            <p:cNvPr id="330" name="picture 3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8286204" cy="1038732"/>
            </a:xfrm>
            <a:prstGeom prst="rect">
              <a:avLst/>
            </a:prstGeom>
          </p:spPr>
        </p:pic>
        <p:sp>
          <p:nvSpPr>
            <p:cNvPr id="332" name="textbox 332"/>
            <p:cNvSpPr/>
            <p:nvPr/>
          </p:nvSpPr>
          <p:spPr>
            <a:xfrm>
              <a:off x="-12700" y="-12700"/>
              <a:ext cx="8312150" cy="10642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8745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Q：为什么我的网络正常，访问报名系统页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面显示不太正常？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2395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A:电脑访问报名系统，建议使用谷歌浏览器或360极速模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式浏览器。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461009" y="2499360"/>
            <a:ext cx="8288109" cy="1019174"/>
            <a:chOff x="0" y="0"/>
            <a:chExt cx="8288109" cy="1019174"/>
          </a:xfrm>
        </p:grpSpPr>
        <p:pic>
          <p:nvPicPr>
            <p:cNvPr id="334" name="picture 3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288109" cy="1019174"/>
            </a:xfrm>
            <a:prstGeom prst="rect">
              <a:avLst/>
            </a:prstGeom>
          </p:spPr>
        </p:pic>
        <p:sp>
          <p:nvSpPr>
            <p:cNvPr id="336" name="textbox 336"/>
            <p:cNvSpPr/>
            <p:nvPr/>
          </p:nvSpPr>
          <p:spPr>
            <a:xfrm>
              <a:off x="-12700" y="-12700"/>
              <a:ext cx="8314055" cy="10547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8745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Q：家长忘记报名系统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登录密码怎么办？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239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400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A:家长可以在用户登录页面点击“忘记密码”，通过手机获取短信验证码，并重置</a:t>
              </a:r>
              <a:r>
                <a:rPr sz="1400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密码。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8" name="textbox 338"/>
          <p:cNvSpPr/>
          <p:nvPr/>
        </p:nvSpPr>
        <p:spPr>
          <a:xfrm>
            <a:off x="1067358" y="52527"/>
            <a:ext cx="320167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00"/>
              </a:lnSpc>
            </a:pPr>
            <a:r>
              <a:rPr sz="2300" kern="0" spc="7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常见问题解答（Q&amp;A）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742822" y="2704363"/>
            <a:ext cx="8038465" cy="2135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720" algn="l" rtl="0" eaLnBrk="0">
              <a:lnSpc>
                <a:spcPts val="155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1.下载进入“e福州”app&gt;&gt;首页&gt;&gt;文化教育&gt;&gt;教育公共服务&gt;&gt;教育专区&gt;&gt;榕教之窗&gt;&gt;榕教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招生  &gt;&gt;点击进入“幼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" algn="l" rtl="0" eaLnBrk="0">
              <a:lnSpc>
                <a:spcPts val="274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儿园招生”页面，进行报名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550"/>
              </a:lnSpc>
              <a:spcBef>
                <a:spcPts val="14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2.下载进入“闽政通”app，在首页“搜索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服务”输入“幼儿园”查找到“幼儿园报名（福州）” ,</a:t>
            </a: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点击进入报名操作。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55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3.微信公众号搜索“福州教育”点击右下角“特色栏目-榕教之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窗”使用“e福州”或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790" algn="l" rtl="0" eaLnBrk="0">
              <a:lnSpc>
                <a:spcPct val="87000"/>
              </a:lnSpc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“闽政通”账号进行登录填报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906754" y="1298803"/>
            <a:ext cx="6876415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55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登录“榕教之窗”(网址：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tps://rjzc.fzedu.pub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&gt;&gt;“榕教招生”&gt;&gt;“幼儿园招生”进入报名操作。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83652" y="4012691"/>
            <a:ext cx="1014983" cy="9768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31507" y="4082796"/>
            <a:ext cx="990600" cy="90525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724687" y="1939404"/>
            <a:ext cx="902030" cy="615454"/>
            <a:chOff x="0" y="0"/>
            <a:chExt cx="902030" cy="615454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902030" cy="615454"/>
            </a:xfrm>
            <a:prstGeom prst="rect">
              <a:avLst/>
            </a:prstGeom>
          </p:spPr>
        </p:pic>
        <p:sp>
          <p:nvSpPr>
            <p:cNvPr id="32" name="textbox 32"/>
            <p:cNvSpPr/>
            <p:nvPr/>
          </p:nvSpPr>
          <p:spPr>
            <a:xfrm>
              <a:off x="320306" y="194436"/>
              <a:ext cx="313690" cy="2641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68000"/>
                </a:lnSpc>
              </a:pPr>
              <a:r>
                <a:rPr sz="2300" b="1" kern="0" spc="-3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endParaRPr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36384" y="648932"/>
            <a:ext cx="902970" cy="614476"/>
            <a:chOff x="0" y="0"/>
            <a:chExt cx="902970" cy="614476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902970" cy="614476"/>
            </a:xfrm>
            <a:prstGeom prst="rect">
              <a:avLst/>
            </a:prstGeom>
          </p:spPr>
        </p:pic>
        <p:sp>
          <p:nvSpPr>
            <p:cNvPr id="36" name="textbox 36"/>
            <p:cNvSpPr/>
            <p:nvPr/>
          </p:nvSpPr>
          <p:spPr>
            <a:xfrm>
              <a:off x="251599" y="274548"/>
              <a:ext cx="313690" cy="1828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240"/>
                </a:lnSpc>
              </a:pPr>
              <a:r>
                <a:rPr sz="2300" b="1" kern="0" spc="-3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endParaRPr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8" name="textbox 38"/>
          <p:cNvSpPr/>
          <p:nvPr/>
        </p:nvSpPr>
        <p:spPr>
          <a:xfrm>
            <a:off x="1000887" y="179679"/>
            <a:ext cx="1240155" cy="332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300" kern="0" spc="8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报名方式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0"/>
          <p:cNvSpPr/>
          <p:nvPr/>
        </p:nvSpPr>
        <p:spPr>
          <a:xfrm>
            <a:off x="1865922" y="2083276"/>
            <a:ext cx="782955" cy="290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1867968" y="806164"/>
            <a:ext cx="772159" cy="288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2088718" y="2382691"/>
            <a:ext cx="2814954" cy="5441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900" b="1" kern="0" spc="150" dirty="0">
                <a:solidFill>
                  <a:srgbClr val="4851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电脑端</a:t>
            </a:r>
            <a:r>
              <a:rPr sz="2300" b="1" kern="0" spc="150" dirty="0">
                <a:solidFill>
                  <a:srgbClr val="4851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操作步骤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10105" y="2970517"/>
            <a:ext cx="4232782" cy="19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8417" y="1640268"/>
            <a:ext cx="8631821" cy="2580258"/>
            <a:chOff x="0" y="0"/>
            <a:chExt cx="8631821" cy="2580258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8631821" cy="2580258"/>
            </a:xfrm>
            <a:prstGeom prst="rect">
              <a:avLst/>
            </a:prstGeom>
          </p:spPr>
        </p:pic>
        <p:sp>
          <p:nvSpPr>
            <p:cNvPr id="54" name="textbox 54"/>
            <p:cNvSpPr/>
            <p:nvPr/>
          </p:nvSpPr>
          <p:spPr>
            <a:xfrm>
              <a:off x="2802597" y="202095"/>
              <a:ext cx="4958079" cy="18745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05915" algn="l" rtl="0" eaLnBrk="0">
                <a:lnSpc>
                  <a:spcPts val="2795"/>
                </a:lnSpc>
              </a:pPr>
              <a:r>
                <a:rPr sz="2700" b="1" kern="0" spc="0" baseline="-8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05</a:t>
              </a:r>
              <a:r>
                <a:rPr sz="1700" b="1" kern="0" spc="18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2700" b="1" kern="0" spc="0" baseline="17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填写报名信息</a:t>
              </a:r>
              <a:endParaRPr sz="2700" baseline="17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730"/>
                </a:lnSpc>
              </a:pPr>
              <a:r>
                <a:rPr sz="1700" b="1" kern="0" spc="9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查看招生引导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 rtl="0" eaLnBrk="0">
                <a:lnSpc>
                  <a:spcPts val="2370"/>
                </a:lnSpc>
                <a:spcBef>
                  <a:spcPts val="1655"/>
                </a:spcBef>
              </a:pPr>
              <a:r>
                <a:rPr sz="1700" b="1" kern="0" spc="4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06</a:t>
              </a:r>
              <a:r>
                <a:rPr sz="1700" b="1" kern="0" spc="1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1700" b="1" kern="0" spc="4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完成报名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174115" algn="l" rtl="0" eaLnBrk="0">
                <a:lnSpc>
                  <a:spcPts val="5005"/>
                </a:lnSpc>
              </a:pPr>
              <a:r>
                <a:rPr sz="2700" b="1" kern="0" spc="0" baseline="-24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04</a:t>
              </a:r>
              <a:r>
                <a:rPr sz="1700" b="1" kern="0" spc="14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 </a:t>
              </a:r>
              <a:r>
                <a:rPr sz="2700" b="1" kern="0" spc="0" baseline="-17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选择幼儿园</a:t>
              </a:r>
              <a:endParaRPr sz="2700" baseline="-17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textbox 56"/>
            <p:cNvSpPr/>
            <p:nvPr/>
          </p:nvSpPr>
          <p:spPr>
            <a:xfrm>
              <a:off x="179577" y="682129"/>
              <a:ext cx="2413635" cy="11188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ts val="2370"/>
                </a:lnSpc>
              </a:pPr>
              <a:r>
                <a:rPr sz="1700" b="1" kern="0" spc="-3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03</a:t>
              </a:r>
              <a:endParaRPr sz="1700" dirty="0">
                <a:latin typeface="Verdana" panose="020B0604030504040204"/>
                <a:ea typeface="Verdana" panose="020B0604030504040204"/>
                <a:cs typeface="Verdana" panose="020B0604030504040204"/>
              </a:endParaRPr>
            </a:p>
            <a:p>
              <a:pPr algn="l" rtl="0" eaLnBrk="0">
                <a:lnSpc>
                  <a:spcPct val="14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52805" algn="l" rtl="0" eaLnBrk="0">
                <a:lnSpc>
                  <a:spcPct val="83000"/>
                </a:lnSpc>
                <a:spcBef>
                  <a:spcPts val="520"/>
                </a:spcBef>
              </a:pPr>
              <a:r>
                <a:rPr sz="1700" b="1" kern="0" spc="9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登录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2295"/>
                </a:lnSpc>
              </a:pPr>
              <a:r>
                <a:rPr sz="2700" b="1" kern="0" spc="0" baseline="10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01</a:t>
              </a:r>
              <a:r>
                <a:rPr sz="1700" b="1" kern="0" spc="18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</a:t>
              </a:r>
              <a:r>
                <a:rPr sz="2700" b="1" kern="0" spc="0" baseline="2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“榕教之窗”</a:t>
              </a:r>
              <a:endParaRPr sz="2700" baseline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8" name="textbox 58"/>
            <p:cNvSpPr/>
            <p:nvPr/>
          </p:nvSpPr>
          <p:spPr>
            <a:xfrm>
              <a:off x="1862963" y="2129916"/>
              <a:ext cx="1850389" cy="3911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2875"/>
                </a:lnSpc>
              </a:pPr>
              <a:r>
                <a:rPr sz="2700" b="1" kern="0" spc="0" baseline="-100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02</a:t>
              </a:r>
              <a:r>
                <a:rPr sz="1700" b="1" kern="0" spc="270" dirty="0">
                  <a:solidFill>
                    <a:srgbClr val="FFFFFF">
                      <a:alpha val="100000"/>
                    </a:srgbClr>
                  </a:solidFill>
                  <a:latin typeface="Verdana" panose="020B0604030504040204"/>
                  <a:ea typeface="Verdana" panose="020B0604030504040204"/>
                  <a:cs typeface="Verdana" panose="020B0604030504040204"/>
                </a:rPr>
                <a:t>  </a:t>
              </a:r>
              <a:r>
                <a:rPr sz="2700" b="1" kern="0" spc="0" baseline="12000" dirty="0">
                  <a:solidFill>
                    <a:srgbClr val="606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选择县(市)区</a:t>
              </a:r>
              <a:endParaRPr sz="2700" baseline="1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03694" y="964565"/>
            <a:ext cx="657403" cy="519467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1032052" y="187909"/>
            <a:ext cx="7752080" cy="1228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300" kern="0" spc="8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幼儿园报名操作步骤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70"/>
              </a:lnSpc>
              <a:spcBef>
                <a:spcPts val="0"/>
              </a:spcBef>
            </a:pPr>
            <a:r>
              <a:rPr sz="1700" b="1" kern="0" spc="50" dirty="0">
                <a:solidFill>
                  <a:srgbClr val="FFFFFF">
                    <a:alpha val="100000"/>
                  </a:srgbClr>
                </a:solidFill>
                <a:latin typeface="Verdana" panose="020B0604030504040204"/>
                <a:ea typeface="Verdana" panose="020B0604030504040204"/>
                <a:cs typeface="Verdana" panose="020B0604030504040204"/>
              </a:rPr>
              <a:t>07</a:t>
            </a:r>
            <a:r>
              <a:rPr sz="1700" b="1" kern="0" spc="230" dirty="0">
                <a:solidFill>
                  <a:srgbClr val="FFFFFF">
                    <a:alpha val="100000"/>
                  </a:srgbClr>
                </a:solidFill>
                <a:latin typeface="Verdana" panose="020B0604030504040204"/>
                <a:ea typeface="Verdana" panose="020B0604030504040204"/>
                <a:cs typeface="Verdana" panose="020B0604030504040204"/>
              </a:rPr>
              <a:t>  </a:t>
            </a:r>
            <a:r>
              <a:rPr sz="1700" b="1" kern="0" spc="5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报名信息管理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81594" y="236557"/>
            <a:ext cx="8914765" cy="12966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425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报名操作步骤之一：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登录“榕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教之窗”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8295" algn="l" rtl="0" eaLnBrk="0">
              <a:lnSpc>
                <a:spcPts val="1815"/>
              </a:lnSpc>
              <a:spcBef>
                <a:spcPts val="159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报名时间：6月22日9:00—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6月28日18:00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6865" algn="l" rtl="0" eaLnBrk="0">
              <a:lnSpc>
                <a:spcPct val="148000"/>
              </a:lnSpc>
              <a:spcBef>
                <a:spcPts val="4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访问“榕教之窗”网站地址：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https://rjzc.fzedu.pub/home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建议使用谷歌浏览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器或360极速模式浏览器</a:t>
            </a:r>
            <a:r>
              <a:rPr sz="14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点击“登录”，使用e福州app或闽政通app扫描登录或用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户密码登录。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31663" y="1635251"/>
            <a:ext cx="3817620" cy="2953511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4715" y="1708404"/>
            <a:ext cx="4268723" cy="25115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4431458" y="1248697"/>
            <a:ext cx="4362353" cy="2528130"/>
            <a:chOff x="0" y="0"/>
            <a:chExt cx="4362353" cy="2528130"/>
          </a:xfrm>
        </p:grpSpPr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362353" cy="2528130"/>
            </a:xfrm>
            <a:prstGeom prst="rect">
              <a:avLst/>
            </a:prstGeom>
          </p:spPr>
        </p:pic>
        <p:sp>
          <p:nvSpPr>
            <p:cNvPr id="76" name="textbox 76"/>
            <p:cNvSpPr/>
            <p:nvPr/>
          </p:nvSpPr>
          <p:spPr>
            <a:xfrm>
              <a:off x="1230760" y="232935"/>
              <a:ext cx="2806700" cy="9728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7000"/>
                </a:lnSpc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请选择辖区：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4130" algn="l" rtl="0" eaLnBrk="0">
                <a:lnSpc>
                  <a:spcPts val="1550"/>
                </a:lnSpc>
                <a:spcBef>
                  <a:spcPts val="535"/>
                </a:spcBef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1.适龄儿童按户口选择辖区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indent="5715" algn="l" rtl="0" eaLnBrk="0">
                <a:lnSpc>
                  <a:spcPct val="134000"/>
                </a:lnSpc>
                <a:spcBef>
                  <a:spcPts val="265"/>
                </a:spcBef>
              </a:pP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2.辖区外户口适龄儿童按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父母的居住证/往</a:t>
              </a:r>
              <a:r>
                <a:rPr sz="1200" kern="0" spc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来大陆通行证/台湾居民居住证选</a:t>
              </a: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择辖区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4611" y="1203959"/>
            <a:ext cx="4122420" cy="1940052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295907" y="165409"/>
            <a:ext cx="3799840" cy="935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4535" algn="l" rtl="0" eaLnBrk="0">
              <a:lnSpc>
                <a:spcPct val="88000"/>
              </a:lnSpc>
            </a:pPr>
            <a:r>
              <a:rPr sz="1500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预约操作步骤之二：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选择辖区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815"/>
              </a:lnSpc>
              <a:spcBef>
                <a:spcPts val="5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点击进入【榕教招生-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幼儿园招生】，选择辖区。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755904" y="842771"/>
            <a:ext cx="7243571" cy="3842003"/>
            <a:chOff x="0" y="0"/>
            <a:chExt cx="7243571" cy="3842003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243571" cy="3842003"/>
            </a:xfrm>
            <a:prstGeom prst="rect">
              <a:avLst/>
            </a:prstGeom>
          </p:spPr>
        </p:pic>
        <p:sp>
          <p:nvSpPr>
            <p:cNvPr id="86" name="textbox 86"/>
            <p:cNvSpPr/>
            <p:nvPr/>
          </p:nvSpPr>
          <p:spPr>
            <a:xfrm>
              <a:off x="2391544" y="526849"/>
              <a:ext cx="2873375" cy="2559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815"/>
                </a:lnSpc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2026年XX区/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县幼儿园招生日程安排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" name="textbox 88"/>
            <p:cNvSpPr/>
            <p:nvPr/>
          </p:nvSpPr>
          <p:spPr>
            <a:xfrm>
              <a:off x="1378178" y="2909747"/>
              <a:ext cx="1089025" cy="4387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2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可下载查看各辖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32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区招生政策文件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0" name="textbox 90"/>
          <p:cNvSpPr/>
          <p:nvPr/>
        </p:nvSpPr>
        <p:spPr>
          <a:xfrm>
            <a:off x="909183" y="251337"/>
            <a:ext cx="30702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报名操作步骤之三：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招生引导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8034" y="813537"/>
            <a:ext cx="5663167" cy="395276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853401" y="2696210"/>
            <a:ext cx="2815628" cy="1472564"/>
            <a:chOff x="0" y="0"/>
            <a:chExt cx="2815628" cy="1472564"/>
          </a:xfrm>
        </p:grpSpPr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15628" cy="1472564"/>
            </a:xfrm>
            <a:prstGeom prst="rect">
              <a:avLst/>
            </a:prstGeom>
          </p:spPr>
        </p:pic>
        <p:sp>
          <p:nvSpPr>
            <p:cNvPr id="98" name="textbox 98"/>
            <p:cNvSpPr/>
            <p:nvPr/>
          </p:nvSpPr>
          <p:spPr>
            <a:xfrm>
              <a:off x="-12700" y="-12700"/>
              <a:ext cx="2841625" cy="15144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83565" algn="l" rtl="0" eaLnBrk="0">
                <a:lnSpc>
                  <a:spcPct val="134000"/>
                </a:lnSpc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找到要报名的幼儿园点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击【报    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名】。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84835" indent="17145" algn="l" rtl="0" eaLnBrk="0">
                <a:lnSpc>
                  <a:spcPct val="135000"/>
                </a:lnSpc>
                <a:spcBef>
                  <a:spcPts val="25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注：7月11日9:00起，家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长可在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此查看幼儿园是否有剩余学位</a:t>
              </a:r>
              <a:r>
                <a:rPr sz="1200" kern="0" spc="1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尚未被录取的可线下前往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报名。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71615" y="2499360"/>
            <a:ext cx="2872739" cy="143408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256914" y="1040129"/>
            <a:ext cx="1321435" cy="1082408"/>
            <a:chOff x="0" y="0"/>
            <a:chExt cx="1321435" cy="1082408"/>
          </a:xfrm>
        </p:grpSpPr>
        <p:pic>
          <p:nvPicPr>
            <p:cNvPr id="102" name="picture 1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321435" cy="1082408"/>
            </a:xfrm>
            <a:prstGeom prst="rect">
              <a:avLst/>
            </a:prstGeom>
          </p:spPr>
        </p:pic>
        <p:sp>
          <p:nvSpPr>
            <p:cNvPr id="104" name="textbox 104"/>
            <p:cNvSpPr/>
            <p:nvPr/>
          </p:nvSpPr>
          <p:spPr>
            <a:xfrm>
              <a:off x="-12700" y="-12700"/>
              <a:ext cx="1347469" cy="11169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输入园所名称查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09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询幼儿园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4768850" y="1031875"/>
            <a:ext cx="1321434" cy="1014476"/>
            <a:chOff x="0" y="0"/>
            <a:chExt cx="1321434" cy="1014476"/>
          </a:xfrm>
        </p:grpSpPr>
        <p:pic>
          <p:nvPicPr>
            <p:cNvPr id="106" name="picture 1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321434" cy="1014476"/>
            </a:xfrm>
            <a:prstGeom prst="rect">
              <a:avLst/>
            </a:prstGeom>
          </p:spPr>
        </p:pic>
        <p:sp>
          <p:nvSpPr>
            <p:cNvPr id="108" name="textbox 108"/>
            <p:cNvSpPr/>
            <p:nvPr/>
          </p:nvSpPr>
          <p:spPr>
            <a:xfrm>
              <a:off x="-12700" y="-12700"/>
              <a:ext cx="1346835" cy="10477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点击切换根据所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09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属街道查询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4120514" y="2696210"/>
            <a:ext cx="1206500" cy="804519"/>
            <a:chOff x="0" y="0"/>
            <a:chExt cx="1206500" cy="804519"/>
          </a:xfrm>
        </p:grpSpPr>
        <p:pic>
          <p:nvPicPr>
            <p:cNvPr id="110" name="picture 1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206500" cy="804519"/>
            </a:xfrm>
            <a:prstGeom prst="rect">
              <a:avLst/>
            </a:prstGeom>
          </p:spPr>
        </p:pic>
        <p:sp>
          <p:nvSpPr>
            <p:cNvPr id="112" name="textbox 112"/>
            <p:cNvSpPr/>
            <p:nvPr/>
          </p:nvSpPr>
          <p:spPr>
            <a:xfrm>
              <a:off x="-12700" y="-12700"/>
              <a:ext cx="1231900" cy="8388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可点击查看幼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095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儿园招生公告。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007290" y="231476"/>
            <a:ext cx="286702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报名操作步骤之四：</a:t>
            </a:r>
            <a:r>
              <a:rPr sz="1500" b="1" kern="0" spc="10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500" b="1" kern="0" spc="90" dirty="0">
                <a:solidFill>
                  <a:srgbClr val="606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择幼儿园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2629</Words>
  <Application>WPS 演示</Application>
  <PresentationFormat/>
  <Paragraphs>365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华文中宋</vt:lpstr>
      <vt:lpstr>Verdana</vt:lpstr>
      <vt:lpstr>Arial Unicode MS</vt:lpstr>
      <vt:lpstr>Calibri</vt:lpstr>
      <vt:lpstr>方正仿宋_GBK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Lnn雯雯</cp:lastModifiedBy>
  <cp:revision>1</cp:revision>
  <dcterms:created xsi:type="dcterms:W3CDTF">2026-05-28T01:38:41Z</dcterms:created>
  <dcterms:modified xsi:type="dcterms:W3CDTF">2026-05-28T01:38:41Z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wqlLaW5nc29mdCBQREYgdG8gV1BTIDEyMA</vt:lpwstr>
  </property>
  <property fmtid="{D5CDD505-2E9C-101B-9397-08002B2CF9AE}" pid="3" name="Created">
    <vt:filetime>2026-05-28T09:32:04Z</vt:filetime>
  </property>
  <property fmtid="{D5CDD505-2E9C-101B-9397-08002B2CF9AE}" pid="4" name="KSOProductBuildVer">
    <vt:lpwstr>2052-12.1.0.26375</vt:lpwstr>
  </property>
  <property fmtid="{D5CDD505-2E9C-101B-9397-08002B2CF9AE}" pid="5" name="ICV">
    <vt:lpwstr>C46AFD518118439680324FC2EC28B0AA_12</vt:lpwstr>
  </property>
</Properties>
</file>